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sobn%C3%AD_po%C4%8D%C3%ADta%C4%8D" TargetMode="External"/><Relationship Id="rId2" Type="http://schemas.openxmlformats.org/officeDocument/2006/relationships/hyperlink" Target="https://cs.wikipedia.org/wiki/Boei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%C4%8D%C3%ADta%C4%8Dov%C3%A1_hra" TargetMode="External"/><Relationship Id="rId2" Type="http://schemas.openxmlformats.org/officeDocument/2006/relationships/hyperlink" Target="https://cs.wikipedia.org/wiki/Po%C4%8D%C3%ADta%C4%8Dov%C3%A1_3D_grafik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Rastrov%C3%A1_grafika" TargetMode="External"/><Relationship Id="rId5" Type="http://schemas.openxmlformats.org/officeDocument/2006/relationships/hyperlink" Target="https://cs.wikipedia.org/wiki/Vektorov%C3%A1_grafika" TargetMode="External"/><Relationship Id="rId4" Type="http://schemas.openxmlformats.org/officeDocument/2006/relationships/hyperlink" Target="https://cs.wikipedia.org/wiki/Animovan%C3%BD_fil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%C5%99ivka" TargetMode="External"/><Relationship Id="rId2" Type="http://schemas.openxmlformats.org/officeDocument/2006/relationships/hyperlink" Target="https://cs.wikipedia.org/wiki/%C3%9Ase%C4%8Dk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Pixel" TargetMode="External"/><Relationship Id="rId5" Type="http://schemas.openxmlformats.org/officeDocument/2006/relationships/hyperlink" Target="https://cs.wikipedia.org/wiki/%C4%8Ctverec" TargetMode="External"/><Relationship Id="rId4" Type="http://schemas.openxmlformats.org/officeDocument/2006/relationships/hyperlink" Target="https://cs.wikipedia.org/wiki/Kru%C5%BEni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19336" y="2447521"/>
            <a:ext cx="11593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Počítačová grafika,</a:t>
            </a:r>
          </a:p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rastrová a vektorová grafika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březen 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260648"/>
            <a:ext cx="11831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Počítačová grafika je z technického hlediska obor Výpočetní techniky, který používá počítače k tvorbě umělých grafických objektů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2008" y="1700808"/>
            <a:ext cx="12288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/>
              <a:t>Dále se používá na úpravu zobrazitelných a prostorových informací, nasnímaných z reálného světa (například digitální fotografie a jejich úprava, filmové triky).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087FD5-04B8-4A83-B640-E39C55C58146}"/>
              </a:ext>
            </a:extLst>
          </p:cNvPr>
          <p:cNvSpPr txBox="1"/>
          <p:nvPr/>
        </p:nvSpPr>
        <p:spPr>
          <a:xfrm>
            <a:off x="263352" y="3717032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3200" b="1" dirty="0">
                <a:cs typeface="Times New Roman" panose="02020603050405020304" pitchFamily="18" charset="0"/>
              </a:rPr>
              <a:t>William </a:t>
            </a:r>
            <a:r>
              <a:rPr lang="cs-CZ" sz="3200" b="1" dirty="0" err="1">
                <a:cs typeface="Times New Roman" panose="02020603050405020304" pitchFamily="18" charset="0"/>
              </a:rPr>
              <a:t>Fetter</a:t>
            </a:r>
            <a:r>
              <a:rPr lang="cs-CZ" sz="3200" b="1" dirty="0">
                <a:cs typeface="Times New Roman" panose="02020603050405020304" pitchFamily="18" charset="0"/>
              </a:rPr>
              <a:t>, designér firmy </a:t>
            </a:r>
            <a:r>
              <a:rPr lang="cs-CZ" sz="3200" b="1" dirty="0">
                <a:cs typeface="Times New Roman" panose="02020603050405020304" pitchFamily="18" charset="0"/>
                <a:hlinkClick r:id="rId2" tooltip="Boe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Boeing</a:t>
            </a:r>
            <a:r>
              <a:rPr lang="cs-CZ" sz="3200" b="1" dirty="0">
                <a:cs typeface="Times New Roman" panose="02020603050405020304" pitchFamily="18" charset="0"/>
              </a:rPr>
              <a:t>, je považován za autora slovního spojení „počítačová grafika“ v roce 1960.</a:t>
            </a:r>
            <a:endParaRPr lang="cs-CZ" sz="3200" b="1" u="sng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AF1470D-29CD-4704-AF32-48C548F560B2}"/>
              </a:ext>
            </a:extLst>
          </p:cNvPr>
          <p:cNvSpPr txBox="1"/>
          <p:nvPr/>
        </p:nvSpPr>
        <p:spPr>
          <a:xfrm>
            <a:off x="191344" y="5373216"/>
            <a:ext cx="11831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/>
              <a:t>-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 konci 70. let se začaly rozšiřovat možnosti 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 tooltip="Osobní počítač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osobních počítačů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a s nimi i způsoby praktického využití počítačové grafiky.</a:t>
            </a:r>
            <a:r>
              <a:rPr lang="cs-CZ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0" y="476672"/>
            <a:ext cx="12288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Od 80. let se využívají symboly, ikony, obrázky a další grafické prvky </a:t>
            </a:r>
            <a:r>
              <a:rPr lang="cs-CZ" sz="3200" b="1" u="sng" dirty="0">
                <a:solidFill>
                  <a:srgbClr val="FFFF00"/>
                </a:solidFill>
              </a:rPr>
              <a:t>označované jako grafické uživatelské rozhraní pro usnadnění a zpříjemnění komunikace mezi uživatelem a počítačem. 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2636912"/>
            <a:ext cx="12241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V 90. letech nastal růst popularity </a:t>
            </a:r>
            <a:r>
              <a:rPr lang="cs-CZ" sz="3200" b="1" dirty="0">
                <a:hlinkClick r:id="rId2" tooltip="Počítačová 3D graf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3D grafiky</a:t>
            </a:r>
            <a:r>
              <a:rPr lang="cs-CZ" sz="3200" b="1" dirty="0"/>
              <a:t> díky </a:t>
            </a:r>
            <a:r>
              <a:rPr lang="cs-CZ" sz="3200" b="1" dirty="0">
                <a:hlinkClick r:id="rId3" tooltip="Počítačová h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počítačovým hrám</a:t>
            </a:r>
            <a:r>
              <a:rPr lang="cs-CZ" sz="3200" b="1" dirty="0"/>
              <a:t> a </a:t>
            </a:r>
            <a:r>
              <a:rPr lang="cs-CZ" sz="3200" b="1" dirty="0">
                <a:hlinkClick r:id="rId4" tooltip="Animovaný fil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animovaným filmům</a:t>
            </a:r>
            <a:r>
              <a:rPr lang="cs-CZ" sz="3200" b="1" dirty="0"/>
              <a:t>.   </a:t>
            </a:r>
            <a:r>
              <a:rPr lang="cs-CZ" sz="3200" b="1" u="sng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085184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-Existují dva základní přístupy ke 2D grafice: </a:t>
            </a:r>
            <a:r>
              <a:rPr lang="cs-CZ" sz="3200" b="1" dirty="0">
                <a:solidFill>
                  <a:srgbClr val="FFFF00"/>
                </a:solidFill>
                <a:hlinkClick r:id="rId5" tooltip="Vektorová graf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vektorová</a:t>
            </a:r>
            <a:r>
              <a:rPr lang="cs-CZ" sz="3200" b="1" dirty="0">
                <a:solidFill>
                  <a:srgbClr val="FFFF00"/>
                </a:solidFill>
              </a:rPr>
              <a:t> a </a:t>
            </a:r>
            <a:r>
              <a:rPr lang="cs-CZ" sz="3200" b="1" dirty="0">
                <a:solidFill>
                  <a:srgbClr val="FFFF00"/>
                </a:solidFill>
                <a:hlinkClick r:id="rId6" tooltip="Rastrová graf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rastrová grafika</a:t>
            </a:r>
            <a:r>
              <a:rPr lang="cs-CZ" sz="3200" b="1" dirty="0">
                <a:solidFill>
                  <a:srgbClr val="FFFF00"/>
                </a:solidFill>
              </a:rPr>
              <a:t>.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sz="3200" b="1" dirty="0">
                <a:solidFill>
                  <a:srgbClr val="FFFF00"/>
                </a:solidFill>
              </a:rPr>
              <a:t>   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C3E498C-9765-4927-A303-A4C456F600DE}"/>
              </a:ext>
            </a:extLst>
          </p:cNvPr>
          <p:cNvSpPr txBox="1"/>
          <p:nvPr/>
        </p:nvSpPr>
        <p:spPr>
          <a:xfrm>
            <a:off x="2855640" y="4077072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/>
              <a:t>2 D grafika</a:t>
            </a: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7328" y="351398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Vektorová grafika ukládá přesná geometrická data, např. </a:t>
            </a:r>
            <a:r>
              <a:rPr lang="cs-CZ" sz="3200" b="1" u="sng" dirty="0">
                <a:solidFill>
                  <a:srgbClr val="FFFF00"/>
                </a:solidFill>
              </a:rPr>
              <a:t>souřadnice bodů, propojení mezi body -</a:t>
            </a:r>
            <a:r>
              <a:rPr lang="cs-CZ" sz="3200" b="1" u="sng" dirty="0">
                <a:solidFill>
                  <a:srgbClr val="FFFF00"/>
                </a:solidFill>
                <a:hlinkClick r:id="rId2" tooltip="Úseč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úsečky</a:t>
            </a:r>
            <a:r>
              <a:rPr lang="cs-CZ" sz="3200" b="1" u="sng" dirty="0">
                <a:solidFill>
                  <a:srgbClr val="FFFF00"/>
                </a:solidFill>
              </a:rPr>
              <a:t> a </a:t>
            </a:r>
            <a:r>
              <a:rPr lang="cs-CZ" sz="3200" b="1" u="sng" dirty="0">
                <a:solidFill>
                  <a:srgbClr val="FFFF00"/>
                </a:solidFill>
                <a:hlinkClick r:id="rId3" tooltip="Křiv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křivky</a:t>
            </a:r>
            <a:r>
              <a:rPr lang="cs-CZ" sz="3200" b="1" u="sng" dirty="0">
                <a:solidFill>
                  <a:srgbClr val="FFFF00"/>
                </a:solidFill>
              </a:rPr>
              <a:t> a vyplnění tvarů.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1957981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Většina vektorových grafických systémů umožňuje použít standardní </a:t>
            </a:r>
            <a:r>
              <a:rPr lang="cs-CZ" sz="3200" b="1" u="sng" dirty="0">
                <a:solidFill>
                  <a:srgbClr val="FFFF00"/>
                </a:solidFill>
              </a:rPr>
              <a:t>tvary jako </a:t>
            </a:r>
            <a:r>
              <a:rPr lang="cs-CZ" sz="3200" b="1" u="sng" dirty="0">
                <a:solidFill>
                  <a:srgbClr val="FFFF00"/>
                </a:solidFill>
                <a:hlinkClick r:id="rId4" tooltip="Kružni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kružnice</a:t>
            </a:r>
            <a:r>
              <a:rPr lang="cs-CZ" sz="3200" b="1" u="sng" dirty="0">
                <a:solidFill>
                  <a:srgbClr val="FFFF00"/>
                </a:solidFill>
              </a:rPr>
              <a:t>, </a:t>
            </a:r>
            <a:r>
              <a:rPr lang="cs-CZ" sz="3200" b="1" u="sng" dirty="0">
                <a:solidFill>
                  <a:srgbClr val="FFFF00"/>
                </a:solidFill>
                <a:hlinkClick r:id="rId5" tooltip="Čtvere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čtverce</a:t>
            </a:r>
            <a:r>
              <a:rPr lang="cs-CZ" sz="3200" b="1" u="sng" dirty="0">
                <a:solidFill>
                  <a:srgbClr val="FFFF00"/>
                </a:solidFill>
              </a:rPr>
              <a:t> atd.  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935958"/>
            <a:ext cx="12241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sz="2800" b="1" i="0" u="sng" dirty="0">
                <a:effectLst/>
                <a:latin typeface="Arial" panose="020B0604020202020204" pitchFamily="34" charset="0"/>
              </a:rPr>
              <a:t>Naopak základem rastrové grafiky je </a:t>
            </a:r>
            <a:r>
              <a:rPr lang="cs-CZ" sz="2800" b="1" i="0" u="sng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pravidelná síť </a:t>
            </a:r>
            <a:r>
              <a:rPr lang="cs-CZ" sz="2800" b="1" i="0" u="sng" strike="noStrike" dirty="0">
                <a:solidFill>
                  <a:srgbClr val="FFFF00"/>
                </a:solidFill>
                <a:effectLst/>
                <a:latin typeface="Arial" panose="020B0604020202020204" pitchFamily="34" charset="0"/>
                <a:hlinkClick r:id="rId6" tooltip="Pi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pixelů</a:t>
            </a:r>
            <a:r>
              <a:rPr lang="cs-CZ" sz="2800" b="1" i="0" u="sng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cs-CZ" sz="2800" b="1" i="0" u="sng" dirty="0">
                <a:effectLst/>
                <a:latin typeface="Arial" panose="020B0604020202020204" pitchFamily="34" charset="0"/>
              </a:rPr>
              <a:t> organizovaná jako dvourozměrná matice bodů. </a:t>
            </a:r>
            <a:endParaRPr lang="cs-CZ" sz="2800" b="1" u="sng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376118"/>
            <a:ext cx="11881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sz="2800" b="1" i="0" u="sng" dirty="0">
                <a:effectLst/>
                <a:latin typeface="Arial" panose="020B0604020202020204" pitchFamily="34" charset="0"/>
              </a:rPr>
              <a:t>Každý </a:t>
            </a:r>
            <a:r>
              <a:rPr lang="cs-CZ" sz="2800" b="1" i="0" u="sng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pixel nese specifické informace, například o jasu, barvě, průhlednosti bodu</a:t>
            </a:r>
            <a:r>
              <a:rPr lang="cs-CZ" sz="2800" b="1" i="0" u="sng" dirty="0">
                <a:effectLst/>
                <a:latin typeface="Arial" panose="020B0604020202020204" pitchFamily="34" charset="0"/>
              </a:rPr>
              <a:t>, nebo kombinaci těchto hodnot.</a:t>
            </a:r>
            <a:r>
              <a:rPr lang="cs-CZ" sz="2800" b="1" u="sng" dirty="0">
                <a:solidFill>
                  <a:srgbClr val="FFFF00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10437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1456</TotalTime>
  <Words>245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203</cp:revision>
  <dcterms:created xsi:type="dcterms:W3CDTF">2014-02-05T17:07:28Z</dcterms:created>
  <dcterms:modified xsi:type="dcterms:W3CDTF">2021-04-22T07:46:45Z</dcterms:modified>
</cp:coreProperties>
</file>