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64" r:id="rId4"/>
    <p:sldId id="265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86" d="100"/>
          <a:sy n="86" d="100"/>
        </p:scale>
        <p:origin x="562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Osobn%C3%AD_po%C4%8D%C3%ADta%C4%8D" TargetMode="External"/><Relationship Id="rId2" Type="http://schemas.openxmlformats.org/officeDocument/2006/relationships/hyperlink" Target="https://cs.wikipedia.org/wiki/Boein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Po%C4%8D%C3%ADta%C4%8Dov%C3%A1_hra" TargetMode="External"/><Relationship Id="rId2" Type="http://schemas.openxmlformats.org/officeDocument/2006/relationships/hyperlink" Target="https://cs.wikipedia.org/wiki/Po%C4%8D%C3%ADta%C4%8Dov%C3%A1_3D_grafika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cs.wikipedia.org/wiki/Rastrov%C3%A1_grafika" TargetMode="External"/><Relationship Id="rId5" Type="http://schemas.openxmlformats.org/officeDocument/2006/relationships/hyperlink" Target="https://cs.wikipedia.org/wiki/Vektorov%C3%A1_grafika" TargetMode="External"/><Relationship Id="rId4" Type="http://schemas.openxmlformats.org/officeDocument/2006/relationships/hyperlink" Target="https://cs.wikipedia.org/wiki/Animovan%C3%BD_fil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K%C5%99ivka" TargetMode="External"/><Relationship Id="rId2" Type="http://schemas.openxmlformats.org/officeDocument/2006/relationships/hyperlink" Target="https://cs.wikipedia.org/wiki/%C3%9Ase%C4%8Dka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cs.wikipedia.org/wiki/Pixel" TargetMode="External"/><Relationship Id="rId5" Type="http://schemas.openxmlformats.org/officeDocument/2006/relationships/hyperlink" Target="https://cs.wikipedia.org/wiki/%C4%8Ctverec" TargetMode="External"/><Relationship Id="rId4" Type="http://schemas.openxmlformats.org/officeDocument/2006/relationships/hyperlink" Target="https://cs.wikipedia.org/wiki/Kru%C5%BEnic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119336" y="2447521"/>
            <a:ext cx="115932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b="1" u="sng" dirty="0">
                <a:solidFill>
                  <a:srgbClr val="FFFF00"/>
                </a:solidFill>
              </a:rPr>
              <a:t>Počítačová grafika,</a:t>
            </a:r>
          </a:p>
          <a:p>
            <a:pPr algn="ctr"/>
            <a:r>
              <a:rPr lang="cs-CZ" sz="5400" b="1" u="sng" dirty="0">
                <a:solidFill>
                  <a:srgbClr val="FFFF00"/>
                </a:solidFill>
              </a:rPr>
              <a:t>rastrová a vektorová grafika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8472264" y="260648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Mgr. Ivana Zelenková</a:t>
            </a:r>
            <a:br>
              <a:rPr lang="cs-CZ" dirty="0"/>
            </a:br>
            <a:r>
              <a:rPr lang="cs-CZ" dirty="0"/>
              <a:t>březen  VO  7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623392" y="1460977"/>
            <a:ext cx="5544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3200" b="1" u="sng" dirty="0"/>
          </a:p>
        </p:txBody>
      </p:sp>
    </p:spTree>
    <p:extLst>
      <p:ext uri="{BB962C8B-B14F-4D97-AF65-F5344CB8AC3E}">
        <p14:creationId xmlns:p14="http://schemas.microsoft.com/office/powerpoint/2010/main" val="1730334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91344" y="260648"/>
            <a:ext cx="11831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</a:t>
            </a:r>
            <a:r>
              <a:rPr lang="cs-CZ" sz="3200" b="1" u="sng" dirty="0">
                <a:solidFill>
                  <a:srgbClr val="FFFF00"/>
                </a:solidFill>
              </a:rPr>
              <a:t>Počítačová grafika je z technického hlediska obor Výpočetní techniky, který používá počítače k tvorbě umělých grafických objektů 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72008" y="1700808"/>
            <a:ext cx="122886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</a:t>
            </a:r>
            <a:r>
              <a:rPr lang="cs-CZ" sz="3200" b="1" u="sng" dirty="0"/>
              <a:t>Dále se používá na úpravu zobrazitelných a prostorových informací, nasnímaných z reálného světa (například digitální fotografie a jejich úprava, filmové triky).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7D087FD5-04B8-4A83-B640-E39C55C58146}"/>
              </a:ext>
            </a:extLst>
          </p:cNvPr>
          <p:cNvSpPr txBox="1"/>
          <p:nvPr/>
        </p:nvSpPr>
        <p:spPr>
          <a:xfrm>
            <a:off x="263352" y="3717032"/>
            <a:ext cx="116652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cs-CZ" sz="3200" b="1" dirty="0">
                <a:cs typeface="Times New Roman" panose="02020603050405020304" pitchFamily="18" charset="0"/>
              </a:rPr>
              <a:t>William </a:t>
            </a:r>
            <a:r>
              <a:rPr lang="cs-CZ" sz="3200" b="1" dirty="0" err="1">
                <a:cs typeface="Times New Roman" panose="02020603050405020304" pitchFamily="18" charset="0"/>
              </a:rPr>
              <a:t>Fetter</a:t>
            </a:r>
            <a:r>
              <a:rPr lang="cs-CZ" sz="3200" b="1" dirty="0">
                <a:cs typeface="Times New Roman" panose="02020603050405020304" pitchFamily="18" charset="0"/>
              </a:rPr>
              <a:t>, designér firmy </a:t>
            </a:r>
            <a:r>
              <a:rPr lang="cs-CZ" sz="3200" b="1" dirty="0">
                <a:cs typeface="Times New Roman" panose="02020603050405020304" pitchFamily="18" charset="0"/>
                <a:hlinkClick r:id="rId2" tooltip="Boeing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Boeing</a:t>
            </a:r>
            <a:r>
              <a:rPr lang="cs-CZ" sz="3200" b="1" dirty="0">
                <a:cs typeface="Times New Roman" panose="02020603050405020304" pitchFamily="18" charset="0"/>
              </a:rPr>
              <a:t>, je považován za autora slovního spojení „počítačová grafika“ v roce 1960.</a:t>
            </a:r>
            <a:endParaRPr lang="cs-CZ" sz="3200" b="1" u="sng" dirty="0">
              <a:solidFill>
                <a:srgbClr val="FFFF00"/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2AF1470D-29CD-4704-AF32-48C548F560B2}"/>
              </a:ext>
            </a:extLst>
          </p:cNvPr>
          <p:cNvSpPr txBox="1"/>
          <p:nvPr/>
        </p:nvSpPr>
        <p:spPr>
          <a:xfrm>
            <a:off x="191344" y="5373216"/>
            <a:ext cx="11831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dirty="0"/>
              <a:t>-</a:t>
            </a: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Na konci 70. let se začaly rozšiřovat možnosti </a:t>
            </a: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3" tooltip="Osobní počítač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osobních počítačů</a:t>
            </a: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 a s nimi i způsoby praktického využití počítačové grafiky.</a:t>
            </a:r>
            <a:r>
              <a:rPr lang="cs-CZ" sz="28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87892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3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0" y="476672"/>
            <a:ext cx="122886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 </a:t>
            </a:r>
            <a:r>
              <a:rPr lang="cs-CZ" sz="3200" b="1" u="sng" dirty="0"/>
              <a:t>Od 80. let se využívají symboly, ikony, obrázky a další grafické prvky </a:t>
            </a:r>
            <a:r>
              <a:rPr lang="cs-CZ" sz="3200" b="1" u="sng" dirty="0">
                <a:solidFill>
                  <a:srgbClr val="FFFF00"/>
                </a:solidFill>
              </a:rPr>
              <a:t>označované jako grafické uživatelské rozhraní pro usnadnění a zpříjemnění komunikace mezi uživatelem a počítačem.  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86960513-6439-404A-811D-B3C984BF9C13}"/>
              </a:ext>
            </a:extLst>
          </p:cNvPr>
          <p:cNvSpPr txBox="1"/>
          <p:nvPr/>
        </p:nvSpPr>
        <p:spPr>
          <a:xfrm>
            <a:off x="47328" y="2636912"/>
            <a:ext cx="122413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 V 90. letech nastal růst popularity </a:t>
            </a:r>
            <a:r>
              <a:rPr lang="cs-CZ" sz="3200" b="1" dirty="0">
                <a:hlinkClick r:id="rId2" tooltip="Počítačová 3D grafik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3D grafiky</a:t>
            </a:r>
            <a:r>
              <a:rPr lang="cs-CZ" sz="3200" b="1" dirty="0"/>
              <a:t> díky </a:t>
            </a:r>
            <a:r>
              <a:rPr lang="cs-CZ" sz="3200" b="1" dirty="0">
                <a:hlinkClick r:id="rId3" tooltip="Počítačová hr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počítačovým hrám</a:t>
            </a:r>
            <a:r>
              <a:rPr lang="cs-CZ" sz="3200" b="1" dirty="0"/>
              <a:t> a </a:t>
            </a:r>
            <a:r>
              <a:rPr lang="cs-CZ" sz="3200" b="1" dirty="0">
                <a:hlinkClick r:id="rId4" tooltip="Animovaný film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animovaným filmům</a:t>
            </a:r>
            <a:r>
              <a:rPr lang="cs-CZ" sz="3200" b="1" dirty="0"/>
              <a:t>.   </a:t>
            </a:r>
            <a:r>
              <a:rPr lang="cs-CZ" sz="3200" b="1" u="sng" dirty="0"/>
              <a:t>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06E3AB8-9923-4958-A318-3374B24FAD6F}"/>
              </a:ext>
            </a:extLst>
          </p:cNvPr>
          <p:cNvSpPr txBox="1"/>
          <p:nvPr/>
        </p:nvSpPr>
        <p:spPr>
          <a:xfrm>
            <a:off x="191344" y="5085184"/>
            <a:ext cx="118813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-Existují dva základní přístupy ke 2D grafice: </a:t>
            </a:r>
            <a:r>
              <a:rPr lang="cs-CZ" sz="3200" b="1" dirty="0">
                <a:solidFill>
                  <a:srgbClr val="FFFF00"/>
                </a:solidFill>
                <a:hlinkClick r:id="rId5" tooltip="Vektorová grafik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vektorová</a:t>
            </a:r>
            <a:r>
              <a:rPr lang="cs-CZ" sz="3200" b="1" dirty="0">
                <a:solidFill>
                  <a:srgbClr val="FFFF00"/>
                </a:solidFill>
              </a:rPr>
              <a:t> a </a:t>
            </a:r>
            <a:r>
              <a:rPr lang="cs-CZ" sz="3200" b="1" dirty="0">
                <a:solidFill>
                  <a:srgbClr val="FFFF00"/>
                </a:solidFill>
                <a:hlinkClick r:id="rId6" tooltip="Rastrová grafik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rastrová grafika</a:t>
            </a:r>
            <a:r>
              <a:rPr lang="cs-CZ" sz="3200" b="1" dirty="0">
                <a:solidFill>
                  <a:srgbClr val="FFFF00"/>
                </a:solidFill>
              </a:rPr>
              <a:t>.</a:t>
            </a:r>
            <a:r>
              <a:rPr lang="cs-CZ" dirty="0">
                <a:solidFill>
                  <a:srgbClr val="FFFF00"/>
                </a:solidFill>
              </a:rPr>
              <a:t> </a:t>
            </a:r>
            <a:r>
              <a:rPr lang="cs-CZ" sz="3200" b="1" dirty="0">
                <a:solidFill>
                  <a:srgbClr val="FFFF00"/>
                </a:solidFill>
              </a:rPr>
              <a:t>     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BC3E498C-9765-4927-A303-A4C456F600DE}"/>
              </a:ext>
            </a:extLst>
          </p:cNvPr>
          <p:cNvSpPr txBox="1"/>
          <p:nvPr/>
        </p:nvSpPr>
        <p:spPr>
          <a:xfrm>
            <a:off x="2855640" y="4077072"/>
            <a:ext cx="40324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u="sng" dirty="0"/>
              <a:t>2 D grafika</a:t>
            </a:r>
          </a:p>
        </p:txBody>
      </p:sp>
    </p:spTree>
    <p:extLst>
      <p:ext uri="{BB962C8B-B14F-4D97-AF65-F5344CB8AC3E}">
        <p14:creationId xmlns:p14="http://schemas.microsoft.com/office/powerpoint/2010/main" val="2861037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7328" y="351398"/>
            <a:ext cx="120253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 </a:t>
            </a:r>
            <a:r>
              <a:rPr lang="cs-CZ" sz="3200" b="1" u="sng" dirty="0"/>
              <a:t>Vektorová grafika ukládá přesná geometrická data, např. </a:t>
            </a:r>
            <a:r>
              <a:rPr lang="cs-CZ" sz="3200" b="1" u="sng" dirty="0">
                <a:solidFill>
                  <a:srgbClr val="FFFF00"/>
                </a:solidFill>
              </a:rPr>
              <a:t>souřadnice bodů, propojení mezi body -</a:t>
            </a:r>
            <a:r>
              <a:rPr lang="cs-CZ" sz="3200" b="1" u="sng" dirty="0">
                <a:solidFill>
                  <a:srgbClr val="FFFF00"/>
                </a:solidFill>
                <a:hlinkClick r:id="rId2" tooltip="Úsečk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úsečky</a:t>
            </a:r>
            <a:r>
              <a:rPr lang="cs-CZ" sz="3200" b="1" u="sng" dirty="0">
                <a:solidFill>
                  <a:srgbClr val="FFFF00"/>
                </a:solidFill>
              </a:rPr>
              <a:t> a </a:t>
            </a:r>
            <a:r>
              <a:rPr lang="cs-CZ" sz="3200" b="1" u="sng" dirty="0">
                <a:solidFill>
                  <a:srgbClr val="FFFF00"/>
                </a:solidFill>
                <a:hlinkClick r:id="rId3" tooltip="Křivk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křivky</a:t>
            </a:r>
            <a:r>
              <a:rPr lang="cs-CZ" sz="3200" b="1" u="sng" dirty="0">
                <a:solidFill>
                  <a:srgbClr val="FFFF00"/>
                </a:solidFill>
              </a:rPr>
              <a:t> a vyplnění tvarů.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0" y="1957981"/>
            <a:ext cx="122886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 </a:t>
            </a:r>
            <a:r>
              <a:rPr lang="cs-CZ" sz="3200" b="1" u="sng" dirty="0"/>
              <a:t>Většina vektorových grafických systémů umožňuje použít standardní </a:t>
            </a:r>
            <a:r>
              <a:rPr lang="cs-CZ" sz="3200" b="1" u="sng" dirty="0">
                <a:solidFill>
                  <a:srgbClr val="FFFF00"/>
                </a:solidFill>
              </a:rPr>
              <a:t>tvary jako </a:t>
            </a:r>
            <a:r>
              <a:rPr lang="cs-CZ" sz="3200" b="1" u="sng" dirty="0">
                <a:solidFill>
                  <a:srgbClr val="FFFF00"/>
                </a:solidFill>
                <a:hlinkClick r:id="rId4" tooltip="Kružnic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kružnice</a:t>
            </a:r>
            <a:r>
              <a:rPr lang="cs-CZ" sz="3200" b="1" u="sng" dirty="0">
                <a:solidFill>
                  <a:srgbClr val="FFFF00"/>
                </a:solidFill>
              </a:rPr>
              <a:t>, </a:t>
            </a:r>
            <a:r>
              <a:rPr lang="cs-CZ" sz="3200" b="1" u="sng" dirty="0">
                <a:solidFill>
                  <a:srgbClr val="FFFF00"/>
                </a:solidFill>
                <a:hlinkClick r:id="rId5" tooltip="Čtverec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čtverce</a:t>
            </a:r>
            <a:r>
              <a:rPr lang="cs-CZ" sz="3200" b="1" u="sng" dirty="0">
                <a:solidFill>
                  <a:srgbClr val="FFFF00"/>
                </a:solidFill>
              </a:rPr>
              <a:t> atd.   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86960513-6439-404A-811D-B3C984BF9C13}"/>
              </a:ext>
            </a:extLst>
          </p:cNvPr>
          <p:cNvSpPr txBox="1"/>
          <p:nvPr/>
        </p:nvSpPr>
        <p:spPr>
          <a:xfrm>
            <a:off x="47328" y="3935958"/>
            <a:ext cx="122413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</a:t>
            </a:r>
            <a:r>
              <a:rPr lang="cs-CZ" sz="3200" b="0" i="0" dirty="0">
                <a:effectLst/>
                <a:latin typeface="Arial" panose="020B0604020202020204" pitchFamily="34" charset="0"/>
              </a:rPr>
              <a:t> </a:t>
            </a:r>
            <a:r>
              <a:rPr lang="cs-CZ" sz="2800" b="1" i="0" u="sng" dirty="0">
                <a:effectLst/>
                <a:latin typeface="Arial" panose="020B0604020202020204" pitchFamily="34" charset="0"/>
              </a:rPr>
              <a:t>Naopak základem rastrové grafiky je </a:t>
            </a:r>
            <a:r>
              <a:rPr lang="cs-CZ" sz="2800" b="1" i="0" u="sng" dirty="0">
                <a:solidFill>
                  <a:srgbClr val="FFFF00"/>
                </a:solidFill>
                <a:effectLst/>
                <a:latin typeface="Arial" panose="020B0604020202020204" pitchFamily="34" charset="0"/>
              </a:rPr>
              <a:t>pravidelná síť </a:t>
            </a:r>
            <a:r>
              <a:rPr lang="cs-CZ" sz="2800" b="1" i="0" u="sng" strike="noStrike" dirty="0">
                <a:solidFill>
                  <a:srgbClr val="FFFF00"/>
                </a:solidFill>
                <a:effectLst/>
                <a:latin typeface="Arial" panose="020B0604020202020204" pitchFamily="34" charset="0"/>
                <a:hlinkClick r:id="rId6" tooltip="Pixe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pixelů</a:t>
            </a:r>
            <a:r>
              <a:rPr lang="cs-CZ" sz="2800" b="1" i="0" u="sng" dirty="0">
                <a:solidFill>
                  <a:srgbClr val="FFFF00"/>
                </a:solidFill>
                <a:effectLst/>
                <a:latin typeface="Arial" panose="020B0604020202020204" pitchFamily="34" charset="0"/>
              </a:rPr>
              <a:t>,</a:t>
            </a:r>
            <a:r>
              <a:rPr lang="cs-CZ" sz="2800" b="1" i="0" u="sng" dirty="0">
                <a:effectLst/>
                <a:latin typeface="Arial" panose="020B0604020202020204" pitchFamily="34" charset="0"/>
              </a:rPr>
              <a:t> organizovaná jako dvourozměrná matice bodů. </a:t>
            </a:r>
            <a:endParaRPr lang="cs-CZ" sz="2800" b="1" u="sng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06E3AB8-9923-4958-A318-3374B24FAD6F}"/>
              </a:ext>
            </a:extLst>
          </p:cNvPr>
          <p:cNvSpPr txBox="1"/>
          <p:nvPr/>
        </p:nvSpPr>
        <p:spPr>
          <a:xfrm>
            <a:off x="191344" y="5376118"/>
            <a:ext cx="118813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</a:t>
            </a:r>
            <a:r>
              <a:rPr lang="cs-CZ" sz="3200" b="0" i="0" dirty="0">
                <a:effectLst/>
                <a:latin typeface="Arial" panose="020B0604020202020204" pitchFamily="34" charset="0"/>
              </a:rPr>
              <a:t> </a:t>
            </a:r>
            <a:r>
              <a:rPr lang="cs-CZ" sz="2800" b="1" i="0" u="sng" dirty="0">
                <a:effectLst/>
                <a:latin typeface="Arial" panose="020B0604020202020204" pitchFamily="34" charset="0"/>
              </a:rPr>
              <a:t>Každý </a:t>
            </a:r>
            <a:r>
              <a:rPr lang="cs-CZ" sz="2800" b="1" i="0" u="sng" dirty="0">
                <a:solidFill>
                  <a:srgbClr val="FFFF00"/>
                </a:solidFill>
                <a:effectLst/>
                <a:latin typeface="Arial" panose="020B0604020202020204" pitchFamily="34" charset="0"/>
              </a:rPr>
              <a:t>pixel nese specifické informace, například o jasu, barvě, průhlednosti bodu</a:t>
            </a:r>
            <a:r>
              <a:rPr lang="cs-CZ" sz="2800" b="1" i="0" u="sng" dirty="0">
                <a:effectLst/>
                <a:latin typeface="Arial" panose="020B0604020202020204" pitchFamily="34" charset="0"/>
              </a:rPr>
              <a:t>, nebo kombinaci těchto hodnot.</a:t>
            </a:r>
            <a:r>
              <a:rPr lang="cs-CZ" sz="2800" b="1" u="sng" dirty="0">
                <a:solidFill>
                  <a:srgbClr val="FFFF00"/>
                </a:solidFill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4104371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be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TC103457452[[fn=Nebe]]</Template>
  <TotalTime>1456</TotalTime>
  <Words>245</Words>
  <Application>Microsoft Office PowerPoint</Application>
  <PresentationFormat>Širokoúhlá obrazovka</PresentationFormat>
  <Paragraphs>15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Nebe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</dc:creator>
  <cp:lastModifiedBy>Ivana Zelenková</cp:lastModifiedBy>
  <cp:revision>203</cp:revision>
  <dcterms:created xsi:type="dcterms:W3CDTF">2014-02-05T17:07:28Z</dcterms:created>
  <dcterms:modified xsi:type="dcterms:W3CDTF">2021-04-22T07:46:45Z</dcterms:modified>
</cp:coreProperties>
</file>