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2" r:id="rId2"/>
    <p:sldId id="256" r:id="rId3"/>
    <p:sldId id="284" r:id="rId4"/>
    <p:sldId id="283" r:id="rId5"/>
    <p:sldId id="274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51384" y="2721694"/>
            <a:ext cx="10009112" cy="923330"/>
          </a:xfrm>
        </p:spPr>
        <p:txBody>
          <a:bodyPr>
            <a:noAutofit/>
          </a:bodyPr>
          <a:lstStyle/>
          <a:p>
            <a:r>
              <a:rPr lang="cs-CZ" sz="5400" b="1" u="sng" dirty="0" smtClean="0">
                <a:solidFill>
                  <a:srgbClr val="FFFF00"/>
                </a:solidFill>
              </a:rPr>
              <a:t>HOMO SAPIENS </a:t>
            </a:r>
            <a:r>
              <a:rPr lang="cs-CZ" sz="5400" b="1" u="sng" dirty="0" err="1" smtClean="0">
                <a:solidFill>
                  <a:srgbClr val="FFFF00"/>
                </a:solidFill>
              </a:rPr>
              <a:t>SAPIENS</a:t>
            </a:r>
            <a:r>
              <a:rPr lang="cs-CZ" sz="5400" b="1" u="sng" dirty="0" smtClean="0">
                <a:solidFill>
                  <a:srgbClr val="FFFF00"/>
                </a:solidFill>
              </a:rPr>
              <a:t> – </a:t>
            </a:r>
            <a:r>
              <a:rPr lang="cs-CZ" sz="5400" b="1" u="sng" dirty="0" err="1" smtClean="0">
                <a:solidFill>
                  <a:srgbClr val="FFFF00"/>
                </a:solidFill>
              </a:rPr>
              <a:t>člověK</a:t>
            </a:r>
            <a:r>
              <a:rPr lang="cs-CZ" sz="5400" b="1" u="sng" dirty="0" smtClean="0">
                <a:solidFill>
                  <a:srgbClr val="FFFF00"/>
                </a:solidFill>
              </a:rPr>
              <a:t> Dnešního typu</a:t>
            </a:r>
            <a:endParaRPr lang="cs-CZ" sz="5400" b="1" u="sng" dirty="0">
              <a:solidFill>
                <a:srgbClr val="FFFF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9318036" y="260648"/>
            <a:ext cx="2178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Mgr. Ivana Zelenková</a:t>
            </a:r>
            <a:br>
              <a:rPr lang="fi-FI" dirty="0"/>
            </a:br>
            <a:r>
              <a:rPr lang="cs-CZ" dirty="0" smtClean="0"/>
              <a:t>10</a:t>
            </a:r>
            <a:r>
              <a:rPr lang="fi-FI" dirty="0" smtClean="0"/>
              <a:t>.</a:t>
            </a:r>
            <a:r>
              <a:rPr lang="cs-CZ" dirty="0" smtClean="0"/>
              <a:t>11</a:t>
            </a:r>
            <a:r>
              <a:rPr lang="fi-FI" dirty="0" smtClean="0"/>
              <a:t>.2014         </a:t>
            </a:r>
            <a:r>
              <a:rPr lang="fi-FI" dirty="0"/>
              <a:t>D 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617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491188"/>
            <a:ext cx="82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Naleziště pozůstatků –Afrika, Amerika, Evropa, Asie – 40 000 let př.Kr. Živil specializovaným lovem savců- spolupracoval při lovu.</a:t>
            </a:r>
            <a:endParaRPr lang="cs-CZ" sz="3200" b="1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-42871" y="2276872"/>
            <a:ext cx="9235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Podobal se dnešnímu člověku-počátky </a:t>
            </a:r>
            <a:r>
              <a:rPr lang="cs-CZ" sz="3200" b="1" u="sng" dirty="0" smtClean="0">
                <a:solidFill>
                  <a:srgbClr val="FFFF00"/>
                </a:solidFill>
              </a:rPr>
              <a:t>vytváření ras</a:t>
            </a:r>
            <a:r>
              <a:rPr lang="cs-CZ" sz="3200" b="1" dirty="0" smtClean="0"/>
              <a:t>. S</a:t>
            </a:r>
            <a:r>
              <a:rPr lang="cs-CZ" sz="3200" b="1" dirty="0" smtClean="0"/>
              <a:t>polečnost prvobytně pospolná - </a:t>
            </a:r>
            <a:r>
              <a:rPr lang="cs-CZ" sz="3200" b="1" u="sng" dirty="0" smtClean="0">
                <a:solidFill>
                  <a:srgbClr val="FFFF00"/>
                </a:solidFill>
              </a:rPr>
              <a:t>rovnoprávné postavení mezi členy rodu – KMENY.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" y="4149080"/>
            <a:ext cx="12504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Dělba práce</a:t>
            </a:r>
            <a:r>
              <a:rPr lang="cs-CZ" sz="3200" b="1" dirty="0" smtClean="0"/>
              <a:t>  na mužskou ( obrana rodu a lov) a ženskou</a:t>
            </a:r>
            <a:r>
              <a:rPr lang="cs-CZ" sz="3200" b="1" dirty="0"/>
              <a:t> </a:t>
            </a:r>
            <a:r>
              <a:rPr lang="cs-CZ" sz="3200" b="1" dirty="0" smtClean="0"/>
              <a:t>práci </a:t>
            </a:r>
            <a:br>
              <a:rPr lang="cs-CZ" sz="3200" b="1" dirty="0" smtClean="0"/>
            </a:br>
            <a:r>
              <a:rPr lang="cs-CZ" sz="3200" b="1" dirty="0" smtClean="0"/>
              <a:t>  ( veškeré práce, obživa, výchova dětí).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119337" y="5445224"/>
            <a:ext cx="118093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Uměl rozdělávat ohe</a:t>
            </a:r>
            <a:r>
              <a:rPr lang="cs-CZ" sz="3200" b="1" dirty="0" smtClean="0"/>
              <a:t>ň,</a:t>
            </a:r>
            <a:r>
              <a:rPr lang="cs-CZ" sz="3200" b="1" dirty="0" smtClean="0"/>
              <a:t> nástroje opracovával- škrabadla, rydla, pazourky,  </a:t>
            </a:r>
            <a:r>
              <a:rPr lang="cs-CZ" sz="3200" b="1" u="sng" dirty="0" smtClean="0">
                <a:solidFill>
                  <a:srgbClr val="FFFF00"/>
                </a:solidFill>
              </a:rPr>
              <a:t>nové nástroje- luk a šípy, harpuny.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3" y="176097"/>
            <a:ext cx="2738399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8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60649"/>
            <a:ext cx="3794604" cy="33843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281937"/>
            <a:ext cx="2450804" cy="33630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616" y="281937"/>
            <a:ext cx="2711952" cy="33630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04" y="3933056"/>
            <a:ext cx="3960440" cy="27363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0096" y="3933056"/>
            <a:ext cx="338437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3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836712"/>
            <a:ext cx="120726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Příbytky -  jeskyně, chaty –</a:t>
            </a:r>
            <a:r>
              <a:rPr lang="cs-CZ" sz="3200" b="1" dirty="0" err="1" smtClean="0"/>
              <a:t>polozahloubené</a:t>
            </a:r>
            <a:r>
              <a:rPr lang="cs-CZ" sz="3200" b="1" dirty="0" smtClean="0"/>
              <a:t>, stany. </a:t>
            </a:r>
            <a:r>
              <a:rPr lang="cs-CZ" sz="3200" b="1" u="sng" dirty="0" smtClean="0">
                <a:solidFill>
                  <a:srgbClr val="FFFF00"/>
                </a:solidFill>
              </a:rPr>
              <a:t>Rozvinutá řeč-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artikulovaná</a:t>
            </a:r>
            <a:r>
              <a:rPr lang="cs-CZ" sz="3200" b="1" dirty="0" smtClean="0"/>
              <a:t>.</a:t>
            </a:r>
            <a:endParaRPr lang="cs-CZ" sz="3200" b="1" dirty="0" smtClean="0"/>
          </a:p>
        </p:txBody>
      </p:sp>
      <p:sp>
        <p:nvSpPr>
          <p:cNvPr id="21" name="TextovéPole 20"/>
          <p:cNvSpPr txBox="1"/>
          <p:nvPr/>
        </p:nvSpPr>
        <p:spPr>
          <a:xfrm>
            <a:off x="-65156" y="2855838"/>
            <a:ext cx="12025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</a:t>
            </a:r>
            <a:r>
              <a:rPr lang="cs-CZ" sz="3200" b="1" u="sng" dirty="0">
                <a:solidFill>
                  <a:srgbClr val="FFFF00"/>
                </a:solidFill>
              </a:rPr>
              <a:t>Počátky náboženství </a:t>
            </a:r>
            <a:r>
              <a:rPr lang="cs-CZ" sz="3200" b="1" dirty="0"/>
              <a:t>=&gt; neznalost (</a:t>
            </a:r>
            <a:r>
              <a:rPr lang="cs-CZ" sz="3200" b="1" dirty="0" smtClean="0"/>
              <a:t>strach</a:t>
            </a:r>
            <a:r>
              <a:rPr lang="cs-CZ" sz="3200" b="1" dirty="0"/>
              <a:t>) původu přírodních jevů, </a:t>
            </a:r>
            <a:br>
              <a:rPr lang="cs-CZ" sz="3200" b="1" dirty="0"/>
            </a:br>
            <a:r>
              <a:rPr lang="cs-CZ" sz="3200" b="1" dirty="0"/>
              <a:t>  představa tajemných </a:t>
            </a:r>
            <a:r>
              <a:rPr lang="cs-CZ" sz="3200" b="1" dirty="0" smtClean="0"/>
              <a:t>bytostí s obětmi na usmířenou. 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" y="4869160"/>
            <a:ext cx="1250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Prováděl náboženské rituály, pochovával mrtvé.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095845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51383" y="188640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Polozahloubené</a:t>
            </a:r>
            <a:r>
              <a:rPr lang="cs-CZ" sz="2400" b="1" dirty="0" smtClean="0"/>
              <a:t> obydlí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00256" y="20519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Stany </a:t>
            </a:r>
            <a:endParaRPr 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1052736"/>
            <a:ext cx="5544616" cy="53285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1052736"/>
            <a:ext cx="554461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ovéPole 17"/>
          <p:cNvSpPr txBox="1"/>
          <p:nvPr/>
        </p:nvSpPr>
        <p:spPr>
          <a:xfrm>
            <a:off x="1127448" y="22794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279848" y="2431823"/>
            <a:ext cx="561662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19337" y="476672"/>
            <a:ext cx="1180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- Naleziště v ČR -</a:t>
            </a:r>
            <a:r>
              <a:rPr lang="cs-CZ" sz="3200" b="1" u="sng" dirty="0">
                <a:solidFill>
                  <a:srgbClr val="FFFF00"/>
                </a:solidFill>
              </a:rPr>
              <a:t>Dolní Věstonice, Předmostí u </a:t>
            </a:r>
            <a:r>
              <a:rPr lang="cs-CZ" sz="3200" b="1" u="sng" dirty="0" smtClean="0">
                <a:solidFill>
                  <a:srgbClr val="FFFF00"/>
                </a:solidFill>
              </a:rPr>
              <a:t>Přerova. 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65156" y="1916832"/>
            <a:ext cx="1202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Počátky umění – malby, sošky – Věstonická Venuše</a:t>
            </a:r>
            <a:r>
              <a:rPr lang="cs-CZ" sz="3200" b="1" dirty="0" smtClean="0"/>
              <a:t>.</a:t>
            </a:r>
            <a:endParaRPr lang="cs-CZ" sz="3200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848" y="2654007"/>
            <a:ext cx="2773920" cy="416620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936" y="2654008"/>
            <a:ext cx="4123739" cy="41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4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1579</TotalTime>
  <Words>150</Words>
  <Application>Microsoft Office PowerPoint</Application>
  <PresentationFormat>Širokoúhlá obrazovka</PresentationFormat>
  <Paragraphs>13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Nebe</vt:lpstr>
      <vt:lpstr>HOMO SAPIENS SAPIENS – člověK Dnešního typu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</cp:lastModifiedBy>
  <cp:revision>211</cp:revision>
  <dcterms:created xsi:type="dcterms:W3CDTF">2014-02-07T15:47:24Z</dcterms:created>
  <dcterms:modified xsi:type="dcterms:W3CDTF">2014-11-10T17:50:57Z</dcterms:modified>
</cp:coreProperties>
</file>