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56" r:id="rId3"/>
    <p:sldId id="273" r:id="rId4"/>
    <p:sldId id="270" r:id="rId5"/>
    <p:sldId id="257" r:id="rId6"/>
    <p:sldId id="258" r:id="rId7"/>
    <p:sldId id="271" r:id="rId8"/>
    <p:sldId id="267" r:id="rId9"/>
    <p:sldId id="274" r:id="rId10"/>
    <p:sldId id="266" r:id="rId11"/>
    <p:sldId id="264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9" d="100"/>
          <a:sy n="79" d="100"/>
        </p:scale>
        <p:origin x="1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Karel_Kram%C3%A1%C5%99.jpg?uselang=cs" TargetMode="External"/><Relationship Id="rId2" Type="http://schemas.openxmlformats.org/officeDocument/2006/relationships/hyperlink" Target="http://commons.wikimedia.org/wiki/File:Sudety.png?uselang=c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ommons.wikimedia.org/wiki/File:Czechoslovakia_COA_large.sv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260649"/>
            <a:ext cx="4753823" cy="115212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11424" y="1772816"/>
            <a:ext cx="7704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solidFill>
                  <a:srgbClr val="FFFF00"/>
                </a:solidFill>
              </a:rPr>
              <a:t>ČESKÉ ZEMĚ v 19. – 20. STOLETÍ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u="sng" dirty="0" smtClean="0"/>
              <a:t>VZNIK ČESKOSLOVENSKA, DEMOKRATICKÉ ZÁKLADY ČSR</a:t>
            </a:r>
            <a:endParaRPr lang="cs-CZ" sz="36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11424" y="3861048"/>
            <a:ext cx="5760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Prezentace</a:t>
            </a:r>
          </a:p>
          <a:p>
            <a:r>
              <a:rPr lang="cs-CZ" sz="2800" b="1" dirty="0"/>
              <a:t>Mgr. Ivana Zelenková</a:t>
            </a:r>
          </a:p>
          <a:p>
            <a:r>
              <a:rPr lang="cs-CZ" sz="2800" b="1" dirty="0"/>
              <a:t>Dějepis </a:t>
            </a:r>
            <a:r>
              <a:rPr lang="cs-CZ" sz="2800" b="1" dirty="0" smtClean="0"/>
              <a:t>9. </a:t>
            </a:r>
            <a:r>
              <a:rPr lang="cs-CZ" sz="2800" b="1" dirty="0"/>
              <a:t>třída</a:t>
            </a:r>
          </a:p>
          <a:p>
            <a:r>
              <a:rPr lang="cs-CZ" sz="2800" b="1" dirty="0"/>
              <a:t>EU - 6- České země v 19. – 20. století</a:t>
            </a:r>
          </a:p>
          <a:p>
            <a:r>
              <a:rPr lang="cs-CZ" sz="2800" b="1" dirty="0" smtClean="0"/>
              <a:t>EU-6-12 Vznik Československa, </a:t>
            </a:r>
            <a:br>
              <a:rPr lang="cs-CZ" sz="2800" b="1" dirty="0" smtClean="0"/>
            </a:br>
            <a:r>
              <a:rPr lang="cs-CZ" sz="2800" b="1" dirty="0" smtClean="0"/>
              <a:t>             demokratické základy ČSR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90322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09105" y="260648"/>
            <a:ext cx="4347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/>
              <a:t>MEZIVÁLEČNÉ OBDOBÍ</a:t>
            </a:r>
            <a:endParaRPr lang="cs-CZ" sz="3200" u="sng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3352" y="1124744"/>
            <a:ext cx="1152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Válka a krize - nespokojenost v celé Evropě.</a:t>
            </a:r>
            <a:endParaRPr lang="cs-CZ" sz="32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3352" y="2204864"/>
            <a:ext cx="11737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-Vznik extremistických hnutí. </a:t>
            </a:r>
            <a:r>
              <a:rPr lang="cs-CZ" sz="3200" b="1" u="sng" dirty="0" smtClean="0"/>
              <a:t>Levicové</a:t>
            </a:r>
            <a:r>
              <a:rPr lang="cs-CZ" sz="3200" b="1" dirty="0" smtClean="0"/>
              <a:t> -  komunisté . Komunistické centrum – Moskva-KOMITERNA.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9336" y="3933056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u="sng" dirty="0" smtClean="0"/>
              <a:t>Pravicové</a:t>
            </a:r>
            <a:r>
              <a:rPr lang="cs-CZ" sz="3200" b="1" dirty="0" smtClean="0"/>
              <a:t> – fašismus- otevřený nacionalismus- uznává diktaturu</a:t>
            </a:r>
            <a:br>
              <a:rPr lang="cs-CZ" sz="3200" b="1" dirty="0" smtClean="0"/>
            </a:br>
            <a:r>
              <a:rPr lang="cs-CZ" sz="3200" b="1" dirty="0" smtClean="0"/>
              <a:t>  jednoho národa </a:t>
            </a:r>
            <a:r>
              <a:rPr lang="cs-CZ" sz="3200" b="1" dirty="0"/>
              <a:t>(</a:t>
            </a:r>
            <a:r>
              <a:rPr lang="cs-CZ" sz="3200" b="1" dirty="0" smtClean="0"/>
              <a:t>strany) v čele se silným vůdcem ( Německo, Itálie).  </a:t>
            </a:r>
            <a:endParaRPr lang="cs-CZ" sz="3200" b="1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3352" y="5733256"/>
            <a:ext cx="116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/>
              <a:t>H</a:t>
            </a:r>
            <a:r>
              <a:rPr lang="cs-CZ" sz="3200" b="1" u="sng" dirty="0" smtClean="0"/>
              <a:t>lavní propagátoři – Německo – A. Hitler, Itálie – B. Mussolini.</a:t>
            </a:r>
            <a:endParaRPr lang="cs-CZ" sz="3200" b="1" u="sng" dirty="0"/>
          </a:p>
        </p:txBody>
      </p:sp>
    </p:spTree>
    <p:extLst>
      <p:ext uri="{BB962C8B-B14F-4D97-AF65-F5344CB8AC3E}">
        <p14:creationId xmlns:p14="http://schemas.microsoft.com/office/powerpoint/2010/main" val="21193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71464" y="11663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Zdroje :</a:t>
            </a:r>
            <a:endParaRPr lang="cs-CZ" sz="28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695400" y="836712"/>
            <a:ext cx="10585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Obr.č.1 -NEZNÁMÝ</a:t>
            </a:r>
            <a:r>
              <a:rPr lang="cs-CZ" sz="2000" dirty="0"/>
              <a:t>. wikipedie [online]. [cit. 27.3.2014]. Dostupný na WWW: </a:t>
            </a:r>
            <a:r>
              <a:rPr lang="cs-CZ" sz="2000" dirty="0">
                <a:hlinkClick r:id="rId2"/>
              </a:rPr>
              <a:t>http://</a:t>
            </a:r>
            <a:r>
              <a:rPr lang="cs-CZ" sz="2000" dirty="0" smtClean="0">
                <a:hlinkClick r:id="rId2"/>
              </a:rPr>
              <a:t>commons.wikimedia.org/wiki/File:Sudety.png?uselang=cs</a:t>
            </a:r>
            <a:endParaRPr lang="cs-CZ" sz="2000" dirty="0" smtClean="0"/>
          </a:p>
          <a:p>
            <a:r>
              <a:rPr lang="cs-CZ" sz="2000" dirty="0" smtClean="0"/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95400" y="1732746"/>
            <a:ext cx="10729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Obr.č.2-NEZNÁMÝ</a:t>
            </a:r>
            <a:r>
              <a:rPr lang="cs-CZ" sz="2000" dirty="0"/>
              <a:t>. wikipedie [online]. [cit. 27.3.2014]. Dostupný na WWW: </a:t>
            </a:r>
            <a:r>
              <a:rPr lang="cs-CZ" sz="2000" dirty="0">
                <a:hlinkClick r:id="rId3"/>
              </a:rPr>
              <a:t>http://</a:t>
            </a:r>
            <a:r>
              <a:rPr lang="cs-CZ" sz="2000" dirty="0" smtClean="0">
                <a:hlinkClick r:id="rId3"/>
              </a:rPr>
              <a:t>commons.wikimedia.org/wiki/File:Karel_Kram%C3%A1%C5%99.jpg?uselang=cs</a:t>
            </a:r>
            <a:endParaRPr lang="cs-CZ" sz="2000" dirty="0" smtClean="0"/>
          </a:p>
          <a:p>
            <a:r>
              <a:rPr lang="cs-CZ" sz="2000" dirty="0" smtClean="0"/>
              <a:t> 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95400" y="2812866"/>
            <a:ext cx="10934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Obr.č</a:t>
            </a:r>
            <a:r>
              <a:rPr lang="cs-CZ" sz="2000" dirty="0" smtClean="0"/>
              <a:t>. </a:t>
            </a:r>
            <a:r>
              <a:rPr lang="cs-CZ" sz="2000" dirty="0"/>
              <a:t>3 </a:t>
            </a:r>
            <a:r>
              <a:rPr lang="cs-CZ" sz="2000" dirty="0" smtClean="0"/>
              <a:t>-NEZNÁMÝ</a:t>
            </a:r>
            <a:r>
              <a:rPr lang="cs-CZ" sz="2000" dirty="0"/>
              <a:t>. wikipedie [online]. [cit. 27.3.2014]. Dostupný na WWW: </a:t>
            </a:r>
            <a:r>
              <a:rPr lang="cs-CZ" sz="2000" dirty="0">
                <a:hlinkClick r:id="rId4"/>
              </a:rPr>
              <a:t>http://</a:t>
            </a:r>
            <a:r>
              <a:rPr lang="cs-CZ" sz="2000" dirty="0" smtClean="0">
                <a:hlinkClick r:id="rId4"/>
              </a:rPr>
              <a:t>commons.wikimedia.org/wiki/File:Czechoslovakia_COA_large.svg</a:t>
            </a:r>
            <a:endParaRPr lang="cs-CZ" sz="2000" dirty="0" smtClean="0"/>
          </a:p>
          <a:p>
            <a:r>
              <a:rPr lang="cs-CZ" sz="2000" dirty="0" smtClean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6059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67608" y="26064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EU 6– České země v 19. – 20. století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EU-6-12  Vznik Československa, demokratické základy ČSR    </a:t>
            </a:r>
            <a:r>
              <a:rPr lang="cs-CZ" dirty="0">
                <a:solidFill>
                  <a:srgbClr val="FFFF00"/>
                </a:solidFill>
              </a:rPr>
              <a:t>DĚJEPIS 9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591926"/>
              </p:ext>
            </p:extLst>
          </p:nvPr>
        </p:nvGraphicFramePr>
        <p:xfrm>
          <a:off x="2639616" y="1052738"/>
          <a:ext cx="6336704" cy="576500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801096"/>
                <a:gridCol w="4535608"/>
              </a:tblGrid>
              <a:tr h="25013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Anotace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Vznik Československa, demokratické základy ČSR </a:t>
                      </a:r>
                      <a:endParaRPr lang="cs-CZ" sz="12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3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Ivana Zelenková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3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Jazyk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Čeština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3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Očekávaný výstup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 </a:t>
                      </a:r>
                      <a:r>
                        <a:rPr lang="cs-CZ" sz="12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interpretuje</a:t>
                      </a:r>
                      <a:r>
                        <a:rPr lang="cs-CZ" sz="1200" b="1" kern="12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vznik Československa, rozpozná klady a zápory demokratických systémů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4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Speciální vzdělávací potřeby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žádné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3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Klíčová slova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Samostatný</a:t>
                      </a:r>
                      <a:r>
                        <a:rPr lang="cs-CZ" sz="1200" b="1" baseline="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Československý </a:t>
                      </a:r>
                      <a:r>
                        <a:rPr lang="cs-CZ" sz="1200" b="1" baseline="0" dirty="0" err="1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stát,demokracie,budování</a:t>
                      </a:r>
                      <a:r>
                        <a:rPr lang="cs-CZ" sz="1200" b="1" baseline="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státu</a:t>
                      </a:r>
                      <a:endParaRPr lang="cs-CZ" sz="12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42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Druh učebního materiálu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Prezentace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42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Druh interaktivity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Aktivita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4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Cílová skupina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42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Stupeň a typ vzdělávání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základní vzdělávání – druhý stupeň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42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Typická věková skupina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14 - 15 let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4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Datum vytvoření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27.3</a:t>
                      </a: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2014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8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Zdroje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Wikipedie.cz, Učebnice : Dějepis – Moderní doba, ALBRA 2011 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21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551384" y="18864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/>
              <a:t>VZNIK ČESKOSLOVENSKÉ REPUBLIKY</a:t>
            </a:r>
            <a:endParaRPr lang="cs-CZ" sz="3600" b="1" u="sng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1384" y="1196752"/>
            <a:ext cx="11161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Masarykova vize společného státu Čechů a Slováků- vznikla tzv. „Pittsburská dohoda“ (Slováci - plná autonomie).</a:t>
            </a:r>
            <a:endParaRPr lang="cs-CZ" sz="3200" b="1" u="sng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479376" y="2567806"/>
            <a:ext cx="11665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/>
              <a:t> </a:t>
            </a:r>
            <a:r>
              <a:rPr lang="cs-CZ" sz="3200" b="1" u="sng" dirty="0" smtClean="0"/>
              <a:t>V létě 1918 vznikl Národní výbor Československý – základ budoucí</a:t>
            </a:r>
            <a:br>
              <a:rPr lang="cs-CZ" sz="3200" b="1" u="sng" dirty="0" smtClean="0"/>
            </a:br>
            <a:r>
              <a:rPr lang="cs-CZ" sz="3200" b="1" dirty="0" smtClean="0"/>
              <a:t>  </a:t>
            </a:r>
            <a:r>
              <a:rPr lang="cs-CZ" sz="3200" b="1" u="sng" dirty="0" smtClean="0"/>
              <a:t> zákonodárné a výkonné moci- v čele stát </a:t>
            </a:r>
            <a:r>
              <a:rPr lang="cs-CZ" sz="3200" b="1" u="sng" dirty="0"/>
              <a:t>K</a:t>
            </a:r>
            <a:r>
              <a:rPr lang="cs-CZ" sz="3200" b="1" u="sng" dirty="0" smtClean="0"/>
              <a:t>arel Kramář. 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9376" y="4223990"/>
            <a:ext cx="11233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Následně vyhlásil Masaryk ve Washingtonu 18.10.1918 vznik samostatného státu Čechů a Slováků.  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9376" y="5517232"/>
            <a:ext cx="11377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 </a:t>
            </a:r>
            <a:r>
              <a:rPr lang="cs-CZ" sz="3200" b="1" u="sng" dirty="0" smtClean="0">
                <a:solidFill>
                  <a:srgbClr val="FFFF00"/>
                </a:solidFill>
              </a:rPr>
              <a:t>28.10.1918 vyhlášen samostatný československý stát. </a:t>
            </a:r>
            <a:endParaRPr lang="cs-CZ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7368" y="404664"/>
            <a:ext cx="11593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„</a:t>
            </a:r>
            <a:r>
              <a:rPr lang="cs-CZ" sz="3200" b="1" u="sng" dirty="0" smtClean="0"/>
              <a:t>Martinská deklarace</a:t>
            </a:r>
            <a:r>
              <a:rPr lang="cs-CZ" sz="3200" b="1" dirty="0" smtClean="0"/>
              <a:t>“ ( v Turčianském</a:t>
            </a:r>
            <a:r>
              <a:rPr lang="cs-CZ" sz="3200" b="1" dirty="0"/>
              <a:t> </a:t>
            </a:r>
            <a:r>
              <a:rPr lang="cs-CZ" sz="3200" b="1" dirty="0" smtClean="0"/>
              <a:t>Martinu) –právo na nezávislost Slováků, odtrhnutí</a:t>
            </a:r>
            <a:r>
              <a:rPr lang="cs-CZ" sz="3200" b="1" dirty="0"/>
              <a:t> </a:t>
            </a:r>
            <a:r>
              <a:rPr lang="cs-CZ" sz="3200" b="1" dirty="0" smtClean="0"/>
              <a:t>od Uherska a připojení k Čechám. 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7368" y="2147372"/>
            <a:ext cx="11593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/>
              <a:t>Rozšířením Národního výboru o slovenské zástupce vzniklo  </a:t>
            </a:r>
            <a:br>
              <a:rPr lang="cs-CZ" sz="3200" b="1" u="sng" dirty="0" smtClean="0"/>
            </a:br>
            <a:r>
              <a:rPr lang="cs-CZ" sz="3200" b="1" dirty="0" smtClean="0"/>
              <a:t>  </a:t>
            </a:r>
            <a:r>
              <a:rPr lang="cs-CZ" sz="3200" b="1" u="sng" dirty="0" smtClean="0"/>
              <a:t>Národní shromáždění</a:t>
            </a:r>
            <a:r>
              <a:rPr lang="cs-CZ" sz="3200" b="1" dirty="0" smtClean="0"/>
              <a:t>.   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5360" y="3717032"/>
            <a:ext cx="11665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Listopad 1918- Československo republikou. Prezidentem byl zvolen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  </a:t>
            </a:r>
            <a:r>
              <a:rPr lang="cs-CZ" sz="3200" b="1" u="sng" dirty="0" smtClean="0">
                <a:solidFill>
                  <a:srgbClr val="FFFF00"/>
                </a:solidFill>
              </a:rPr>
              <a:t>T.G. Masaryk, předsedou vlády se stal Karel Kramář</a:t>
            </a:r>
            <a:r>
              <a:rPr lang="cs-CZ" sz="3200" b="1" dirty="0" smtClean="0"/>
              <a:t>. 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35360" y="5445224"/>
            <a:ext cx="11593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Odpor Němců ( pozice Němců jako menšiny), boj za odtržení-vláda obsadila pohraničí vojsky a odpor zanikl.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86861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55440" y="188640"/>
            <a:ext cx="252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Obr.č</a:t>
            </a:r>
            <a:r>
              <a:rPr lang="cs-CZ" dirty="0" smtClean="0"/>
              <a:t>. 1 –Sudetské území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80176" y="1886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Obr.č</a:t>
            </a:r>
            <a:r>
              <a:rPr lang="cs-CZ" dirty="0" smtClean="0"/>
              <a:t>. 2 – Karel Kramář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000124"/>
            <a:ext cx="6696744" cy="523718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964707"/>
            <a:ext cx="4968552" cy="527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9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97195" y="4077072"/>
            <a:ext cx="11822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První volby se konaly v r. 1919, strany – Sociální demokracie, </a:t>
            </a:r>
            <a:br>
              <a:rPr lang="cs-CZ" sz="3200" b="1" dirty="0" smtClean="0"/>
            </a:br>
            <a:r>
              <a:rPr lang="cs-CZ" sz="3200" b="1" dirty="0" smtClean="0"/>
              <a:t>  Národní socialisté, Agrární strana a Lidová strana, na Slovensku –</a:t>
            </a:r>
            <a:br>
              <a:rPr lang="cs-CZ" sz="3200" b="1" dirty="0" smtClean="0"/>
            </a:br>
            <a:r>
              <a:rPr lang="cs-CZ" sz="3200" b="1" dirty="0" smtClean="0"/>
              <a:t>  Slovenská </a:t>
            </a:r>
            <a:r>
              <a:rPr lang="cs-CZ" sz="3200" b="1" dirty="0" err="1" smtClean="0"/>
              <a:t>l´udová</a:t>
            </a:r>
            <a:r>
              <a:rPr lang="cs-CZ" sz="3200" b="1" dirty="0" smtClean="0"/>
              <a:t> strana.    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7195" y="2492896"/>
            <a:ext cx="11822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V ČSR byla </a:t>
            </a:r>
            <a:r>
              <a:rPr lang="cs-CZ" sz="3200" b="1" u="sng" dirty="0" smtClean="0">
                <a:solidFill>
                  <a:srgbClr val="FFFF00"/>
                </a:solidFill>
              </a:rPr>
              <a:t>moc rozdělena na zákonodárnou (Národní shromáždění),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   </a:t>
            </a:r>
            <a:r>
              <a:rPr lang="cs-CZ" sz="3200" b="1" u="sng" dirty="0" smtClean="0">
                <a:solidFill>
                  <a:srgbClr val="FFFF00"/>
                </a:solidFill>
              </a:rPr>
              <a:t>výkonnou (vláda) a soudní</a:t>
            </a:r>
            <a:r>
              <a:rPr lang="cs-CZ" sz="3200" b="1" dirty="0" smtClean="0"/>
              <a:t>.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7195" y="1199654"/>
            <a:ext cx="11822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D</a:t>
            </a:r>
            <a:r>
              <a:rPr lang="cs-CZ" sz="3200" b="1" u="sng" dirty="0" smtClean="0"/>
              <a:t>emokratické principy</a:t>
            </a:r>
            <a:r>
              <a:rPr lang="cs-CZ" sz="3200" b="1" dirty="0"/>
              <a:t> </a:t>
            </a:r>
            <a:r>
              <a:rPr lang="cs-CZ" sz="3200" b="1" dirty="0" smtClean="0"/>
              <a:t>byly schváleny </a:t>
            </a:r>
            <a:r>
              <a:rPr lang="cs-CZ" sz="3200" b="1" u="sng" dirty="0" smtClean="0"/>
              <a:t>ústavou  z r. 1920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783632" y="332656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/>
              <a:t>DEMOKRATICKÉ ZÁKLADY ČSR</a:t>
            </a:r>
            <a:endParaRPr lang="cs-CZ" sz="3200" u="sng" dirty="0"/>
          </a:p>
        </p:txBody>
      </p:sp>
      <p:sp>
        <p:nvSpPr>
          <p:cNvPr id="8" name="TextovéPole 7"/>
          <p:cNvSpPr txBox="1"/>
          <p:nvPr/>
        </p:nvSpPr>
        <p:spPr>
          <a:xfrm>
            <a:off x="335360" y="6021288"/>
            <a:ext cx="1159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/>
              <a:t>Československo bylo státem mnohonárodním</a:t>
            </a:r>
            <a:r>
              <a:rPr lang="cs-CZ" sz="3200" b="1" dirty="0" smtClean="0"/>
              <a:t>.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26595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214217" y="144463"/>
            <a:ext cx="3609975" cy="620712"/>
          </a:xfrm>
        </p:spPr>
        <p:txBody>
          <a:bodyPr>
            <a:normAutofit fontScale="90000"/>
          </a:bodyPr>
          <a:lstStyle/>
          <a:p>
            <a:r>
              <a:rPr lang="cs-CZ" b="1" u="sng" dirty="0" smtClean="0"/>
              <a:t>BUDOVÁNÍ STÁTU</a:t>
            </a:r>
            <a:endParaRPr lang="cs-CZ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1344" y="2207766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- Po rozpadu Rakouska – Uherska dosáhl v r. </a:t>
            </a:r>
            <a:r>
              <a:rPr lang="cs-CZ" sz="3200" b="1" u="sng" dirty="0" smtClean="0">
                <a:solidFill>
                  <a:srgbClr val="FFFF00"/>
                </a:solidFill>
              </a:rPr>
              <a:t>1924 průmysl v ČSR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  </a:t>
            </a:r>
            <a:r>
              <a:rPr lang="cs-CZ" sz="3200" b="1" u="sng" dirty="0" smtClean="0">
                <a:solidFill>
                  <a:srgbClr val="FFFF00"/>
                </a:solidFill>
              </a:rPr>
              <a:t>předválečné  úrovně</a:t>
            </a:r>
            <a:r>
              <a:rPr lang="cs-CZ" sz="3200" b="1" dirty="0" smtClean="0">
                <a:solidFill>
                  <a:srgbClr val="FFFF00"/>
                </a:solidFill>
              </a:rPr>
              <a:t>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63352" y="1124744"/>
            <a:ext cx="116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V r. 1919 proběhla pozemková reforma, rozvíjela se mechanizace. 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1345" y="5445224"/>
            <a:ext cx="11737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dirty="0"/>
              <a:t>B</a:t>
            </a:r>
            <a:r>
              <a:rPr lang="cs-CZ" sz="3200" b="1" dirty="0" smtClean="0"/>
              <a:t>udování nových průmyslových podniků, silnic, vznik institutů-</a:t>
            </a:r>
            <a:br>
              <a:rPr lang="cs-CZ" sz="3200" b="1" dirty="0" smtClean="0"/>
            </a:br>
            <a:r>
              <a:rPr lang="cs-CZ" sz="3200" b="1" dirty="0" smtClean="0"/>
              <a:t>  Univerzita Komenského, Masarykova, ČVUT.</a:t>
            </a:r>
            <a:endParaRPr lang="cs-CZ" sz="3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8594" y="3789040"/>
            <a:ext cx="11593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Měna měla vysoký a stabilní kurz, vývoz převyšoval nad dovozem.</a:t>
            </a:r>
            <a:br>
              <a:rPr lang="cs-CZ" sz="3200" b="1" dirty="0" smtClean="0"/>
            </a:br>
            <a:r>
              <a:rPr lang="cs-CZ" sz="3200" b="1" dirty="0" smtClean="0"/>
              <a:t>  Slovensko a Podkarpatská Rus – elektrifikace.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13764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575720" y="2606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Obr.č</a:t>
            </a:r>
            <a:r>
              <a:rPr lang="cs-CZ" dirty="0" smtClean="0"/>
              <a:t>. 3– velký znak republiky České z r. 1920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268760"/>
            <a:ext cx="936104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4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26575" y="188640"/>
            <a:ext cx="1573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Přiřaď :</a:t>
            </a:r>
            <a:endParaRPr lang="cs-CZ" sz="3200" b="1" u="sng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87488" y="98072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Demokratické principy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7408" y="234888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Pittsburská dohoda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9337" y="393305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28.10.1918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67408" y="515719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Pozemková reforma</a:t>
            </a:r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631504" y="6002124"/>
            <a:ext cx="4381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Vznik institutů 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456041" y="1124744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Masarykova univerzita, Komenského univerzita, ČVUT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104112" y="240172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 </a:t>
            </a:r>
            <a:r>
              <a:rPr lang="cs-CZ" sz="2800" b="1" dirty="0">
                <a:solidFill>
                  <a:srgbClr val="FFFF00"/>
                </a:solidFill>
              </a:rPr>
              <a:t>R</a:t>
            </a:r>
            <a:r>
              <a:rPr lang="cs-CZ" sz="2800" b="1" dirty="0" smtClean="0">
                <a:solidFill>
                  <a:srgbClr val="FFFF00"/>
                </a:solidFill>
              </a:rPr>
              <a:t>ozvoj mechanizace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192345" y="371703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Ústava z r. 1920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235748" y="4725144"/>
            <a:ext cx="3260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Plná autonomie Slovenska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176120" y="6021288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Vyhlášení samostatného Československa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3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26575" y="188640"/>
            <a:ext cx="1573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Přiřaď :</a:t>
            </a:r>
            <a:endParaRPr lang="cs-CZ" sz="3200" b="1" u="sng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87488" y="98072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Demokratické principy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7408" y="234888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Pittsburská dohoda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9337" y="393305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28.10.1939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67408" y="515719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Pozemková reforma</a:t>
            </a:r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631504" y="6002124"/>
            <a:ext cx="4381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Vznik institutů 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456040" y="1124744"/>
            <a:ext cx="5400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 Masarykova univerzita, Komenského univerzita, ČVUT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104112" y="240172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R</a:t>
            </a:r>
            <a:r>
              <a:rPr lang="cs-CZ" sz="2800" b="1" dirty="0" smtClean="0">
                <a:solidFill>
                  <a:srgbClr val="FFFF00"/>
                </a:solidFill>
              </a:rPr>
              <a:t>ozvoj mechanizace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192345" y="371703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Ústava z r. 1920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235748" y="4725144"/>
            <a:ext cx="3260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Plná autonomie Slovenska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176120" y="6021288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Vyhlášení samostatného Československa</a:t>
            </a:r>
            <a:endParaRPr lang="cs-CZ" sz="2800" b="1" dirty="0">
              <a:solidFill>
                <a:srgbClr val="FFFF00"/>
              </a:solidFill>
            </a:endParaRP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5026575" y="1503948"/>
            <a:ext cx="3661713" cy="221308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3791744" y="2708920"/>
            <a:ext cx="4176464" cy="201622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5" idx="3"/>
          </p:cNvCxnSpPr>
          <p:nvPr/>
        </p:nvCxnSpPr>
        <p:spPr>
          <a:xfrm>
            <a:off x="2063553" y="4194666"/>
            <a:ext cx="5616623" cy="189863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endCxn id="9" idx="1"/>
          </p:cNvCxnSpPr>
          <p:nvPr/>
        </p:nvCxnSpPr>
        <p:spPr>
          <a:xfrm flipV="1">
            <a:off x="4007768" y="2663334"/>
            <a:ext cx="3096344" cy="297875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4007768" y="1988840"/>
            <a:ext cx="3168352" cy="427489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9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582</TotalTime>
  <Words>548</Words>
  <Application>Microsoft Office PowerPoint</Application>
  <PresentationFormat>Širokoúhlá obrazovka</PresentationFormat>
  <Paragraphs>97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BUDOVÁNÍ STÁTU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PETKA</cp:lastModifiedBy>
  <cp:revision>144</cp:revision>
  <dcterms:created xsi:type="dcterms:W3CDTF">2014-02-05T17:07:28Z</dcterms:created>
  <dcterms:modified xsi:type="dcterms:W3CDTF">2016-10-12T07:33:54Z</dcterms:modified>
</cp:coreProperties>
</file>