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1628800"/>
            <a:ext cx="2955269" cy="47068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39416" y="620688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u="sng" dirty="0" smtClean="0">
                <a:solidFill>
                  <a:srgbClr val="00B050"/>
                </a:solidFill>
              </a:rPr>
              <a:t>VZDĚLANOST  A  KULTURA  VE  STŘEDOVĚKU</a:t>
            </a:r>
            <a:endParaRPr lang="cs-CZ" sz="3600" b="1" u="sng" dirty="0">
              <a:solidFill>
                <a:srgbClr val="00B05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83432" y="1821018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/>
              <a:t>Základem středověké vzdělanosti a kultury bylo antické dědictví </a:t>
            </a:r>
            <a:r>
              <a:rPr lang="cs-CZ" sz="3200" b="1" dirty="0" smtClean="0"/>
              <a:t>a </a:t>
            </a:r>
            <a:r>
              <a:rPr lang="cs-CZ" sz="3200" b="1" u="sng" dirty="0" smtClean="0">
                <a:solidFill>
                  <a:srgbClr val="FFFF00"/>
                </a:solidFill>
              </a:rPr>
              <a:t>křesťanské náboženství</a:t>
            </a:r>
          </a:p>
          <a:p>
            <a:endParaRPr lang="cs-CZ" sz="3200" b="1" dirty="0"/>
          </a:p>
          <a:p>
            <a:r>
              <a:rPr lang="cs-CZ" sz="3200" b="1" dirty="0" smtClean="0"/>
              <a:t>- </a:t>
            </a:r>
            <a:r>
              <a:rPr lang="cs-CZ" sz="3200" b="1" u="sng" dirty="0" smtClean="0"/>
              <a:t>Cílem</a:t>
            </a:r>
            <a:r>
              <a:rPr lang="cs-CZ" sz="3200" b="1" dirty="0" smtClean="0"/>
              <a:t> křesťanských myslitelů byly formulace křesťanských </a:t>
            </a:r>
            <a:r>
              <a:rPr lang="cs-CZ" sz="3200" b="1" u="sng" dirty="0" smtClean="0">
                <a:solidFill>
                  <a:srgbClr val="FFFF00"/>
                </a:solidFill>
              </a:rPr>
              <a:t>pouček-DOGMATA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 smtClean="0"/>
          </a:p>
          <a:p>
            <a:r>
              <a:rPr lang="cs-CZ" sz="3200" b="1" dirty="0" smtClean="0"/>
              <a:t>- Nejznámější myslitel-</a:t>
            </a:r>
            <a:r>
              <a:rPr lang="cs-CZ" sz="3200" b="1" u="sng" dirty="0" err="1" smtClean="0"/>
              <a:t>Sv.Augustin</a:t>
            </a:r>
            <a:endParaRPr lang="cs-CZ" sz="3200" b="1" u="sng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688288" y="634533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472264" y="26064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Mgr. Ivana Zelenková</a:t>
            </a:r>
            <a:br>
              <a:rPr lang="cs-CZ" dirty="0" smtClean="0"/>
            </a:br>
            <a:r>
              <a:rPr lang="cs-CZ" dirty="0" smtClean="0"/>
              <a:t>5.2.2014, Dějepis  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OBDOBÍ  SCHOLASTIKY</a:t>
            </a:r>
            <a:endParaRPr lang="cs-CZ" b="1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Období </a:t>
            </a:r>
            <a:r>
              <a:rPr lang="cs-CZ" sz="3200" b="1" u="sng" dirty="0" smtClean="0">
                <a:solidFill>
                  <a:srgbClr val="FFFF00"/>
                </a:solidFill>
              </a:rPr>
              <a:t>středověké filozofie se nazývá SCHOLASTIKA</a:t>
            </a:r>
          </a:p>
          <a:p>
            <a:endParaRPr lang="cs-CZ" sz="2800" dirty="0" smtClean="0"/>
          </a:p>
          <a:p>
            <a:r>
              <a:rPr lang="cs-CZ" sz="3200" b="1" dirty="0" smtClean="0"/>
              <a:t>Nejvýznamnější filozof a představitel scholastiky – mnich </a:t>
            </a:r>
            <a:br>
              <a:rPr lang="cs-CZ" sz="3200" b="1" dirty="0" smtClean="0"/>
            </a:br>
            <a:r>
              <a:rPr lang="cs-CZ" sz="3200" b="1" u="sng" dirty="0" smtClean="0">
                <a:solidFill>
                  <a:srgbClr val="FFFF00"/>
                </a:solidFill>
              </a:rPr>
              <a:t>TOMÁŠ  AKVINSKÝ (1225-1274)</a:t>
            </a:r>
          </a:p>
          <a:p>
            <a:endParaRPr lang="cs-CZ" sz="2800" dirty="0" smtClean="0"/>
          </a:p>
          <a:p>
            <a:r>
              <a:rPr lang="cs-CZ" sz="3200" b="1" dirty="0" smtClean="0"/>
              <a:t>Myšlenka že bůh stvořil svět na základě rozumu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659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620687"/>
          </a:xfrm>
        </p:spPr>
        <p:txBody>
          <a:bodyPr>
            <a:normAutofit fontScale="90000"/>
          </a:bodyPr>
          <a:lstStyle/>
          <a:p>
            <a:r>
              <a:rPr lang="cs-CZ" b="1" u="sng" dirty="0" smtClean="0"/>
              <a:t>ŠKOLY A UNIVERZITY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1" y="908720"/>
            <a:ext cx="10131425" cy="5949279"/>
          </a:xfrm>
        </p:spPr>
        <p:txBody>
          <a:bodyPr>
            <a:normAutofit fontScale="85000" lnSpcReduction="20000"/>
          </a:bodyPr>
          <a:lstStyle/>
          <a:p>
            <a:r>
              <a:rPr lang="cs-CZ" sz="3500" b="1" dirty="0"/>
              <a:t>Školy existovaly pouze u klášterů a u biskupských katedrál, </a:t>
            </a:r>
            <a:r>
              <a:rPr lang="cs-CZ" sz="3500" b="1" dirty="0" smtClean="0"/>
              <a:t>vznikaly </a:t>
            </a:r>
            <a:r>
              <a:rPr lang="cs-CZ" sz="3500" b="1" u="sng" dirty="0">
                <a:solidFill>
                  <a:srgbClr val="FFFF00"/>
                </a:solidFill>
              </a:rPr>
              <a:t>klášterní knihovny – hlavně s </a:t>
            </a:r>
            <a:r>
              <a:rPr lang="cs-CZ" sz="3500" b="1" u="sng" dirty="0" err="1" smtClean="0">
                <a:solidFill>
                  <a:srgbClr val="FFFF00"/>
                </a:solidFill>
              </a:rPr>
              <a:t>nábož</a:t>
            </a:r>
            <a:r>
              <a:rPr lang="cs-CZ" sz="3500" b="1" u="sng" dirty="0" smtClean="0">
                <a:solidFill>
                  <a:srgbClr val="FFFF00"/>
                </a:solidFill>
              </a:rPr>
              <a:t>. literaturou</a:t>
            </a:r>
            <a:br>
              <a:rPr lang="cs-CZ" sz="3500" b="1" u="sng" dirty="0" smtClean="0">
                <a:solidFill>
                  <a:srgbClr val="FFFF00"/>
                </a:solidFill>
              </a:rPr>
            </a:br>
            <a:endParaRPr lang="cs-CZ" sz="3500" b="1" u="sng" dirty="0" smtClean="0">
              <a:solidFill>
                <a:srgbClr val="FFFF00"/>
              </a:solidFill>
            </a:endParaRPr>
          </a:p>
          <a:p>
            <a:r>
              <a:rPr lang="cs-CZ" sz="3500" b="1" dirty="0" smtClean="0"/>
              <a:t>Ve 12.stol. začaly vznikat s rozvojem řemesel i nižší školy u farních kostelů a školy městské- světské vzdělání</a:t>
            </a:r>
            <a:br>
              <a:rPr lang="cs-CZ" sz="3500" b="1" dirty="0" smtClean="0"/>
            </a:br>
            <a:endParaRPr lang="cs-CZ" sz="3500" b="1" dirty="0" smtClean="0"/>
          </a:p>
          <a:p>
            <a:r>
              <a:rPr lang="cs-CZ" sz="3500" b="1" dirty="0" smtClean="0"/>
              <a:t>Objev </a:t>
            </a:r>
            <a:r>
              <a:rPr lang="cs-CZ" sz="3500" b="1" u="sng" dirty="0" smtClean="0">
                <a:solidFill>
                  <a:srgbClr val="FFFF00"/>
                </a:solidFill>
              </a:rPr>
              <a:t>nových typů škol -  UNIVERZITY </a:t>
            </a:r>
            <a:r>
              <a:rPr lang="cs-CZ" sz="3500" b="1" dirty="0" smtClean="0"/>
              <a:t>– nejvyšší stupeň vzdělání, v čele stál rektor</a:t>
            </a:r>
            <a:br>
              <a:rPr lang="cs-CZ" sz="3500" b="1" dirty="0" smtClean="0"/>
            </a:br>
            <a:endParaRPr lang="cs-CZ" sz="3500" b="1" dirty="0" smtClean="0"/>
          </a:p>
          <a:p>
            <a:r>
              <a:rPr lang="cs-CZ" sz="3500" b="1" u="sng" dirty="0" smtClean="0">
                <a:solidFill>
                  <a:srgbClr val="FFFF00"/>
                </a:solidFill>
              </a:rPr>
              <a:t>Univerzita se dělila na 4 fakulty- artistickou, medicínskou, právnickou a teologickou</a:t>
            </a:r>
            <a:br>
              <a:rPr lang="cs-CZ" sz="3500" b="1" u="sng" dirty="0" smtClean="0">
                <a:solidFill>
                  <a:srgbClr val="FFFF00"/>
                </a:solidFill>
              </a:rPr>
            </a:br>
            <a:endParaRPr lang="cs-CZ" sz="3500" b="1" u="sng" dirty="0" smtClean="0">
              <a:solidFill>
                <a:srgbClr val="FFFF00"/>
              </a:solidFill>
            </a:endParaRPr>
          </a:p>
          <a:p>
            <a:r>
              <a:rPr lang="cs-CZ" sz="3500" b="1" dirty="0" smtClean="0"/>
              <a:t>Po ukončení studia – titul BAKALÁŘ   a MAGISTR </a:t>
            </a:r>
          </a:p>
          <a:p>
            <a:endParaRPr lang="cs-CZ" sz="3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76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767408" y="476250"/>
            <a:ext cx="4464496" cy="1152525"/>
          </a:xfrm>
        </p:spPr>
        <p:txBody>
          <a:bodyPr>
            <a:normAutofit/>
          </a:bodyPr>
          <a:lstStyle/>
          <a:p>
            <a:r>
              <a:rPr lang="cs-CZ" sz="3600" b="1" u="sng" dirty="0" smtClean="0"/>
              <a:t>NEJSTARŠÍ  UNIVERZITY</a:t>
            </a:r>
            <a:endParaRPr lang="cs-CZ" sz="3600" b="1" u="sng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4294967295"/>
          </p:nvPr>
        </p:nvSpPr>
        <p:spPr>
          <a:xfrm>
            <a:off x="263352" y="1825487"/>
            <a:ext cx="5951984" cy="47532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200" dirty="0" smtClean="0"/>
              <a:t>- </a:t>
            </a:r>
            <a:r>
              <a:rPr lang="cs-CZ" sz="3200" b="1" dirty="0" smtClean="0"/>
              <a:t> Především v Itálii</a:t>
            </a:r>
            <a:endParaRPr lang="cs-CZ" sz="3200" b="1" dirty="0"/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SALERNO – výuka medicíny, BOLOGNA – práva</a:t>
            </a:r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Anglie- OXFORD a CAMBRIDGE</a:t>
            </a:r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Paříž – SORBONA –teologie</a:t>
            </a:r>
          </a:p>
          <a:p>
            <a:pPr marL="285750" indent="-285750">
              <a:buFontTx/>
              <a:buChar char="-"/>
            </a:pPr>
            <a:r>
              <a:rPr lang="cs-CZ" sz="3200" b="1" dirty="0" smtClean="0"/>
              <a:t>Praha – Karlova univerzita-1348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260648"/>
            <a:ext cx="4680520" cy="3240360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V="1">
            <a:off x="2783632" y="3645024"/>
            <a:ext cx="3024336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645023"/>
            <a:ext cx="4823520" cy="2933711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>
            <a:off x="2711624" y="5661248"/>
            <a:ext cx="396044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75720" y="260648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Obr.č.2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10848528" y="3356992"/>
            <a:ext cx="79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Obr.č.3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9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59</TotalTime>
  <Words>96</Words>
  <Application>Microsoft Office PowerPoint</Application>
  <PresentationFormat>Širokoúhlá obrazovka</PresentationFormat>
  <Paragraphs>27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Nebe</vt:lpstr>
      <vt:lpstr>Prezentace aplikace PowerPoint</vt:lpstr>
      <vt:lpstr>OBDOBÍ  SCHOLASTIKY</vt:lpstr>
      <vt:lpstr>ŠKOLY A UNIVERZITY</vt:lpstr>
      <vt:lpstr>NEJSTARŠÍ  UNIVERZITY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admin</cp:lastModifiedBy>
  <cp:revision>17</cp:revision>
  <dcterms:created xsi:type="dcterms:W3CDTF">2014-02-05T17:07:28Z</dcterms:created>
  <dcterms:modified xsi:type="dcterms:W3CDTF">2019-12-16T08:37:13Z</dcterms:modified>
</cp:coreProperties>
</file>