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3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81" d="100"/>
          <a:sy n="81" d="100"/>
        </p:scale>
        <p:origin x="108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51384" y="583813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FFFF00"/>
                </a:solidFill>
              </a:rPr>
              <a:t>Vypuknutí II. světové války</a:t>
            </a:r>
            <a:endParaRPr lang="cs-CZ" sz="3600" b="1" u="sng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048328" y="26064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6.1.2015</a:t>
            </a:r>
            <a:r>
              <a:rPr lang="cs-CZ" dirty="0" smtClean="0"/>
              <a:t>, Dějepis   </a:t>
            </a:r>
            <a:r>
              <a:rPr lang="cs-CZ" dirty="0"/>
              <a:t>9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7328" y="1484784"/>
            <a:ext cx="12313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-Obsazení Československa  a opatrnická politika evropských zemí – </a:t>
            </a:r>
            <a:r>
              <a:rPr lang="cs-CZ" sz="3200" b="1" u="sng" dirty="0" smtClean="0"/>
              <a:t>zvýšení sebevědomí Hitlera</a:t>
            </a:r>
            <a:r>
              <a:rPr lang="cs-CZ" sz="3200" b="1" dirty="0" smtClean="0"/>
              <a:t> ( další napadení Litvy a Albánie).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328" y="2996952"/>
            <a:ext cx="12313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/>
              <a:t>jaro 1939 – evropské země uznaly neúčinnost politiky </a:t>
            </a:r>
            <a:r>
              <a:rPr lang="cs-CZ" sz="3200" b="1" u="sng" dirty="0" err="1" smtClean="0"/>
              <a:t>appeassementu</a:t>
            </a:r>
            <a:r>
              <a:rPr lang="cs-CZ" sz="3200" b="1" u="sng" dirty="0" smtClean="0"/>
              <a:t>.</a:t>
            </a:r>
            <a:br>
              <a:rPr lang="cs-CZ" sz="3200" b="1" u="sng" dirty="0" smtClean="0"/>
            </a:br>
            <a:r>
              <a:rPr lang="cs-CZ" sz="3200" b="1" u="sng" dirty="0" smtClean="0"/>
              <a:t>  Nabídly pomoc ohroženým zemím</a:t>
            </a:r>
            <a:r>
              <a:rPr lang="cs-CZ" sz="3200" b="1" dirty="0" smtClean="0"/>
              <a:t>- Polsko, Řecko, Rumunsko, SSSR.</a:t>
            </a:r>
            <a:r>
              <a:rPr lang="cs-CZ" sz="3200" b="1" u="sng" dirty="0" smtClean="0"/>
              <a:t> </a:t>
            </a:r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119336" y="4797152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SSSR pomoc západních zemí však odmítlo a </a:t>
            </a:r>
            <a:r>
              <a:rPr lang="cs-CZ" sz="3200" b="1" u="sng" dirty="0" smtClean="0">
                <a:solidFill>
                  <a:srgbClr val="FFFF00"/>
                </a:solidFill>
              </a:rPr>
              <a:t>uzavřelo s Německem pakt o neútočení a o rozdělení  Polska.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76672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Oba diktátoři dosáhli svého – Hitler se zbavil sovětské hrozby zásahu proti němu a Stalin chtěl zabrat východní Polsko a </a:t>
            </a:r>
            <a:r>
              <a:rPr lang="cs-CZ" sz="3200" b="1" dirty="0"/>
              <a:t>P</a:t>
            </a:r>
            <a:r>
              <a:rPr lang="cs-CZ" sz="3200" b="1" dirty="0" smtClean="0"/>
              <a:t>obaltí.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1344" y="2276872"/>
            <a:ext cx="11809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 </a:t>
            </a:r>
            <a:r>
              <a:rPr lang="cs-CZ" sz="3200" b="1" u="sng" dirty="0" smtClean="0"/>
              <a:t>Hitler jistý si neutralitou SSSR přikročil k napadení Polska - 1.9.1939 vtrhla německá vojska do Polska. </a:t>
            </a:r>
            <a:endParaRPr lang="cs-CZ" sz="32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386104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>
                <a:solidFill>
                  <a:srgbClr val="FFFF00"/>
                </a:solidFill>
              </a:rPr>
              <a:t>- K překvapení Hitlera však dodržela Velká Británie a Francie závazky a 3.9.1939</a:t>
            </a:r>
            <a:r>
              <a:rPr lang="cs-CZ" sz="3200" b="1" u="sng" dirty="0">
                <a:solidFill>
                  <a:srgbClr val="FFFF00"/>
                </a:solidFill>
              </a:rPr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vyhlásily válku Německu- II. světová válka začala.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5360" y="5373216"/>
            <a:ext cx="11737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Německo při napadení použilo taktiku tzv.</a:t>
            </a:r>
            <a:r>
              <a:rPr lang="cs-CZ" sz="3200" b="1" u="sng" dirty="0" smtClean="0">
                <a:solidFill>
                  <a:srgbClr val="FFFF00"/>
                </a:solidFill>
              </a:rPr>
              <a:t> „Bleskové války“ – použití tanků a letadel.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263352" y="357301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/>
              <a:t>Polská pěchota za přesunu</a:t>
            </a:r>
            <a:endParaRPr lang="cs-CZ" b="1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407368" y="-2738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Německá bitevní loď </a:t>
            </a:r>
            <a:r>
              <a:rPr lang="cs-CZ" b="1" dirty="0" err="1"/>
              <a:t>Schleswig</a:t>
            </a:r>
            <a:r>
              <a:rPr lang="cs-CZ" b="1" dirty="0"/>
              <a:t> </a:t>
            </a:r>
            <a:r>
              <a:rPr lang="cs-CZ" b="1" dirty="0" err="1"/>
              <a:t>Holstein</a:t>
            </a:r>
            <a:r>
              <a:rPr lang="cs-CZ" b="1" dirty="0"/>
              <a:t> střílí na </a:t>
            </a:r>
            <a:r>
              <a:rPr lang="cs-CZ" b="1" dirty="0" err="1"/>
              <a:t>Westerplatte</a:t>
            </a:r>
            <a:endParaRPr lang="cs-CZ" b="1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620688"/>
            <a:ext cx="4896544" cy="302433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384" y="4083930"/>
            <a:ext cx="4896544" cy="276225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4032" y="618947"/>
            <a:ext cx="5472608" cy="2954069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6960096" y="11663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Město Wieluń po náletu</a:t>
            </a:r>
            <a:endParaRPr lang="cs-CZ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2064" y="4158372"/>
            <a:ext cx="5184576" cy="2727012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6960096" y="364502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Setkání německých a sovětských jednotek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340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91344" y="620688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Německé pancéřové jednotky prolomily polskou obranu za podpory letectva.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2132856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Útoky byly vedeny i na železnice, komunikace a města – s cílem rozdělit polské vojenské oddíly. Během pár týdnů bylo Polsko poraženo.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3861048"/>
            <a:ext cx="12504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 souladu s dohodami  vtrhla do </a:t>
            </a:r>
            <a:r>
              <a:rPr lang="cs-CZ" sz="3200" b="1" dirty="0"/>
              <a:t>P</a:t>
            </a:r>
            <a:r>
              <a:rPr lang="cs-CZ" sz="3200" b="1" dirty="0" smtClean="0"/>
              <a:t>olska Rudá armáda – </a:t>
            </a:r>
            <a:r>
              <a:rPr lang="cs-CZ" sz="3200" b="1" u="sng" dirty="0" smtClean="0">
                <a:solidFill>
                  <a:srgbClr val="FFFF00"/>
                </a:solidFill>
              </a:rPr>
              <a:t>17.9.1939 a dokončila porážku Polska</a:t>
            </a:r>
            <a:r>
              <a:rPr lang="cs-CZ" sz="3200" b="1" dirty="0" smtClean="0"/>
              <a:t> ( Francie a velká Británie do bojů nezasáhly).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5373216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Německo a SSSR si rozdělily dobyté území –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vých.Polsko</a:t>
            </a:r>
            <a:r>
              <a:rPr lang="cs-CZ" sz="3200" b="1" u="sng" dirty="0" smtClean="0">
                <a:solidFill>
                  <a:srgbClr val="FFFF00"/>
                </a:solidFill>
              </a:rPr>
              <a:t> – SSSR,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záp</a:t>
            </a:r>
            <a:r>
              <a:rPr lang="cs-CZ" sz="3200" b="1" u="sng" dirty="0" smtClean="0">
                <a:solidFill>
                  <a:srgbClr val="FFFF00"/>
                </a:solidFill>
              </a:rPr>
              <a:t>. Polsko – Německu ( Třetí říše).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endParaRPr lang="cs-CZ" sz="3200" b="1" u="sng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9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76672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Dobytá území – totalitní režimy</a:t>
            </a:r>
            <a:r>
              <a:rPr lang="cs-CZ" sz="3200" b="1" dirty="0" smtClean="0"/>
              <a:t>, odpůrci končily v sovětských či </a:t>
            </a:r>
            <a:r>
              <a:rPr lang="cs-CZ" sz="3200" b="1" dirty="0" smtClean="0"/>
              <a:t>něm. </a:t>
            </a:r>
            <a:r>
              <a:rPr lang="cs-CZ" sz="3200" b="1" dirty="0" err="1" smtClean="0"/>
              <a:t>konc</a:t>
            </a:r>
            <a:r>
              <a:rPr lang="cs-CZ" sz="3200" b="1" dirty="0" smtClean="0"/>
              <a:t>. </a:t>
            </a:r>
            <a:r>
              <a:rPr lang="cs-CZ" sz="3200" b="1" dirty="0" smtClean="0"/>
              <a:t>táborech, včetně masových </a:t>
            </a:r>
            <a:r>
              <a:rPr lang="cs-CZ" sz="3200" b="1" dirty="0" smtClean="0"/>
              <a:t>poprav – </a:t>
            </a:r>
            <a:r>
              <a:rPr lang="cs-CZ" sz="3200" b="1" u="sng" dirty="0" smtClean="0">
                <a:solidFill>
                  <a:srgbClr val="FFFF00"/>
                </a:solidFill>
              </a:rPr>
              <a:t>tzv. „čtvrté dělení Polska“. 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1344" y="2276872"/>
            <a:ext cx="12169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V německém záboru vytvořen tzv. „generální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gouverment</a:t>
            </a:r>
            <a:r>
              <a:rPr lang="cs-CZ" sz="3200" b="1" u="sng" dirty="0" smtClean="0">
                <a:solidFill>
                  <a:srgbClr val="FFFF00"/>
                </a:solidFill>
              </a:rPr>
              <a:t>“</a:t>
            </a:r>
            <a:r>
              <a:rPr lang="cs-CZ" sz="3200" b="1" dirty="0" smtClean="0"/>
              <a:t>- zásobárna </a:t>
            </a:r>
            <a:r>
              <a:rPr lang="cs-CZ" sz="3200" b="1" dirty="0" err="1" smtClean="0"/>
              <a:t>prac.sil</a:t>
            </a:r>
            <a:r>
              <a:rPr lang="cs-CZ" sz="3200" b="1" dirty="0" smtClean="0"/>
              <a:t> pro Říši (služba Árijcům), vytvořena židovská ghetta.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386104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</a:t>
            </a:r>
            <a:r>
              <a:rPr lang="cs-CZ" sz="3200" b="1" dirty="0" smtClean="0"/>
              <a:t>Stalin začal ihned „</a:t>
            </a:r>
            <a:r>
              <a:rPr lang="cs-CZ" sz="3200" b="1" u="sng" dirty="0" smtClean="0"/>
              <a:t>rozšiřovat sovětské impérium</a:t>
            </a:r>
            <a:r>
              <a:rPr lang="cs-CZ" sz="3200" b="1" dirty="0" smtClean="0"/>
              <a:t>“, </a:t>
            </a:r>
            <a:r>
              <a:rPr lang="cs-CZ" sz="3200" b="1" u="sng" dirty="0" smtClean="0"/>
              <a:t>Litvě, </a:t>
            </a:r>
            <a:r>
              <a:rPr lang="cs-CZ" sz="3200" b="1" u="sng" dirty="0" err="1" smtClean="0"/>
              <a:t>Lotyššsku</a:t>
            </a:r>
            <a:r>
              <a:rPr lang="cs-CZ" sz="3200" b="1" u="sng" dirty="0" smtClean="0"/>
              <a:t> a </a:t>
            </a:r>
            <a:r>
              <a:rPr lang="cs-CZ" sz="3200" b="1" u="sng" dirty="0"/>
              <a:t>E</a:t>
            </a:r>
            <a:r>
              <a:rPr lang="cs-CZ" sz="3200" b="1" u="sng" dirty="0" smtClean="0"/>
              <a:t>stonsku přítomnost Rudé armády – léto 1940 připojení. </a:t>
            </a:r>
            <a:r>
              <a:rPr lang="cs-CZ" sz="3200" b="1" u="sng" dirty="0" smtClean="0">
                <a:solidFill>
                  <a:srgbClr val="FFFF00"/>
                </a:solidFill>
              </a:rPr>
              <a:t>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328" y="5373216"/>
            <a:ext cx="12025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 březnu 1940 – odebral Rumunsku </a:t>
            </a:r>
            <a:r>
              <a:rPr lang="cs-CZ" sz="3200" b="1" dirty="0" err="1" smtClean="0"/>
              <a:t>Bezarábii</a:t>
            </a:r>
            <a:r>
              <a:rPr lang="cs-CZ" sz="3200" b="1" dirty="0" smtClean="0"/>
              <a:t> a s Finskem zahájilo tzv</a:t>
            </a:r>
            <a:r>
              <a:rPr lang="cs-CZ" sz="3200" b="1" u="sng" dirty="0" smtClean="0">
                <a:solidFill>
                  <a:srgbClr val="FFFF00"/>
                </a:solidFill>
              </a:rPr>
              <a:t>. Zimní válku“ – Finsko prohrálo a muselo část se vzdát JV- Karélie</a:t>
            </a:r>
            <a:r>
              <a:rPr lang="cs-CZ" sz="3200" b="1" dirty="0" smtClean="0"/>
              <a:t>.  </a:t>
            </a:r>
            <a:endParaRPr lang="cs-CZ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08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335360" y="5373216"/>
            <a:ext cx="11737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</a:t>
            </a:r>
            <a:endParaRPr lang="cs-CZ" sz="3200" b="1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404664"/>
            <a:ext cx="4608512" cy="439248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07368" y="4869160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Skupina finských vojáků s kulometem Maxim</a:t>
            </a:r>
            <a:r>
              <a:rPr lang="cs-CZ" dirty="0" smtClean="0"/>
              <a:t>.</a:t>
            </a:r>
          </a:p>
          <a:p>
            <a:r>
              <a:rPr lang="cs-CZ" dirty="0"/>
              <a:t>Trvání:	30. listopadu 1939 - 13. března 1940</a:t>
            </a:r>
          </a:p>
          <a:p>
            <a:r>
              <a:rPr lang="cs-CZ" dirty="0"/>
              <a:t>Místo:	východní Finsko</a:t>
            </a:r>
          </a:p>
          <a:p>
            <a:r>
              <a:rPr lang="cs-CZ" dirty="0"/>
              <a:t>Výsledek:	Prozatímní mír do pokračovací války</a:t>
            </a:r>
          </a:p>
          <a:p>
            <a:r>
              <a:rPr lang="cs-CZ" dirty="0"/>
              <a:t>Změny území:	Dle moskevského míru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332656"/>
            <a:ext cx="4248472" cy="453650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888088" y="5373216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Severní </a:t>
            </a:r>
            <a:r>
              <a:rPr lang="cs-CZ" dirty="0" err="1"/>
              <a:t>evropa</a:t>
            </a:r>
            <a:r>
              <a:rPr lang="cs-CZ" dirty="0"/>
              <a:t> v listopadu 1939</a:t>
            </a:r>
          </a:p>
          <a:p>
            <a:r>
              <a:rPr lang="cs-CZ" dirty="0"/>
              <a:t>     </a:t>
            </a:r>
            <a:r>
              <a:rPr lang="cs-CZ" dirty="0" err="1" smtClean="0"/>
              <a:t>zelená-Neutrální</a:t>
            </a:r>
            <a:r>
              <a:rPr lang="cs-CZ" dirty="0" smtClean="0"/>
              <a:t> </a:t>
            </a:r>
            <a:r>
              <a:rPr lang="cs-CZ" dirty="0"/>
              <a:t>státy</a:t>
            </a:r>
          </a:p>
          <a:p>
            <a:r>
              <a:rPr lang="cs-CZ" dirty="0"/>
              <a:t>     </a:t>
            </a:r>
            <a:r>
              <a:rPr lang="cs-CZ" dirty="0" smtClean="0"/>
              <a:t>šedá-Nacistické </a:t>
            </a:r>
            <a:r>
              <a:rPr lang="cs-CZ" dirty="0"/>
              <a:t>Německo</a:t>
            </a:r>
          </a:p>
          <a:p>
            <a:r>
              <a:rPr lang="cs-CZ" dirty="0"/>
              <a:t>     </a:t>
            </a:r>
            <a:r>
              <a:rPr lang="cs-CZ" dirty="0" smtClean="0"/>
              <a:t>červená-Sovětský </a:t>
            </a:r>
            <a:r>
              <a:rPr lang="cs-CZ" dirty="0"/>
              <a:t>svaz</a:t>
            </a:r>
          </a:p>
          <a:p>
            <a:r>
              <a:rPr lang="cs-CZ" dirty="0"/>
              <a:t>     </a:t>
            </a:r>
            <a:r>
              <a:rPr lang="cs-CZ" dirty="0" smtClean="0"/>
              <a:t>oranžová-Sovětské </a:t>
            </a:r>
            <a:r>
              <a:rPr lang="cs-CZ" dirty="0"/>
              <a:t>vojenské základny</a:t>
            </a:r>
          </a:p>
        </p:txBody>
      </p:sp>
    </p:spTree>
    <p:extLst>
      <p:ext uri="{BB962C8B-B14F-4D97-AF65-F5344CB8AC3E}">
        <p14:creationId xmlns:p14="http://schemas.microsoft.com/office/powerpoint/2010/main" val="198620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1139</TotalTime>
  <Words>374</Words>
  <Application>Microsoft Office PowerPoint</Application>
  <PresentationFormat>Širokoúhlá obrazovka</PresentationFormat>
  <Paragraphs>32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Učitel</cp:lastModifiedBy>
  <cp:revision>86</cp:revision>
  <dcterms:created xsi:type="dcterms:W3CDTF">2014-02-05T17:07:28Z</dcterms:created>
  <dcterms:modified xsi:type="dcterms:W3CDTF">2016-01-06T14:02:03Z</dcterms:modified>
</cp:coreProperties>
</file>