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8" r:id="rId4"/>
    <p:sldId id="264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CCE0"/>
    <a:srgbClr val="FFCD2D"/>
    <a:srgbClr val="FFD9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11/3/2016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/>
          <p:cNvSpPr txBox="1"/>
          <p:nvPr/>
        </p:nvSpPr>
        <p:spPr>
          <a:xfrm>
            <a:off x="8472264" y="260648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Mgr. Ivana Zelenková</a:t>
            </a:r>
            <a:br>
              <a:rPr lang="cs-CZ" dirty="0" smtClean="0"/>
            </a:br>
            <a:r>
              <a:rPr lang="cs-CZ" dirty="0" smtClean="0"/>
              <a:t>30.10.2016, Dějepis   7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343472" y="476672"/>
            <a:ext cx="6696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u="sng" dirty="0" smtClean="0">
                <a:solidFill>
                  <a:srgbClr val="FFFF00"/>
                </a:solidFill>
              </a:rPr>
              <a:t>VIKINGOVÉ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91344" y="1124744"/>
            <a:ext cx="120006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-Sever Evropy odedávna osídlen germánskými kmeny- </a:t>
            </a:r>
            <a:r>
              <a:rPr lang="cs-CZ" sz="3200" b="1" u="sng" dirty="0"/>
              <a:t>drsné přírodní podmínky, izolovanost, málo úrodné půda-chov </a:t>
            </a:r>
            <a:r>
              <a:rPr lang="cs-CZ" sz="3200" b="1" u="sng" dirty="0" err="1"/>
              <a:t>dobytka,lov</a:t>
            </a:r>
            <a:r>
              <a:rPr lang="cs-CZ" sz="3200" b="1" u="sng" dirty="0"/>
              <a:t>, rybolov.</a:t>
            </a:r>
            <a:r>
              <a:rPr lang="cs-CZ" sz="3200" b="1" dirty="0"/>
              <a:t/>
            </a:r>
            <a:br>
              <a:rPr lang="cs-CZ" sz="3200" b="1" dirty="0"/>
            </a:br>
            <a:r>
              <a:rPr lang="cs-CZ" sz="3200" b="1" dirty="0"/>
              <a:t>Vikingové měli velmi bohatou a propracovanou mytologii.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19336" y="2916233"/>
            <a:ext cx="11881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-rody ve Skandinávii – </a:t>
            </a:r>
            <a:r>
              <a:rPr lang="cs-CZ" sz="3200" b="1" dirty="0" smtClean="0"/>
              <a:t>izolované pro bohatství –</a:t>
            </a:r>
            <a:r>
              <a:rPr lang="cs-CZ" sz="3200" b="1" u="sng" dirty="0" smtClean="0">
                <a:solidFill>
                  <a:srgbClr val="FFFF00"/>
                </a:solidFill>
              </a:rPr>
              <a:t>podnikání výprav. 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63352" y="3996353"/>
            <a:ext cx="114492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</a:t>
            </a:r>
            <a:r>
              <a:rPr lang="cs-CZ" sz="3200" b="1" u="sng" dirty="0" smtClean="0"/>
              <a:t>Muži skandinávských kmenů byli zdatní mořeplavci, výborní stavitelé lodí, zruční kováři – dobré zbraně</a:t>
            </a:r>
            <a:r>
              <a:rPr lang="cs-CZ" sz="3200" b="1" u="sng" dirty="0" smtClean="0"/>
              <a:t>, tesaři – lodě</a:t>
            </a:r>
            <a:r>
              <a:rPr lang="cs-CZ" sz="3200" b="1" dirty="0" smtClean="0"/>
              <a:t>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44016" y="5520134"/>
            <a:ext cx="120006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 </a:t>
            </a:r>
            <a:r>
              <a:rPr lang="cs-CZ" sz="3200" b="1" u="sng" dirty="0" smtClean="0">
                <a:solidFill>
                  <a:srgbClr val="FFFF00"/>
                </a:solidFill>
              </a:rPr>
              <a:t>Zahájili loupežné výpravy za moře – Evropa, Byzanc, Britské ostrovy – VIKINGOVÉ (bojovníci).</a:t>
            </a:r>
            <a:r>
              <a:rPr lang="cs-CZ" sz="2800" b="1" u="sng" dirty="0" smtClean="0">
                <a:solidFill>
                  <a:srgbClr val="FFFF00"/>
                </a:solidFill>
              </a:rPr>
              <a:t> 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33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9336" y="116632"/>
            <a:ext cx="46085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Obr.č.1 </a:t>
            </a:r>
            <a:r>
              <a:rPr lang="cs-CZ" dirty="0"/>
              <a:t>–Území osídlená </a:t>
            </a:r>
            <a:r>
              <a:rPr lang="cs-CZ" dirty="0" smtClean="0"/>
              <a:t>Vikingy </a:t>
            </a:r>
            <a:r>
              <a:rPr lang="cs-CZ" dirty="0"/>
              <a:t>(zeleně) a trasy jejich plaveb</a:t>
            </a:r>
          </a:p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7176120" y="260648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Obr.č.2 </a:t>
            </a:r>
            <a:r>
              <a:rPr lang="cs-CZ" dirty="0"/>
              <a:t>–Rekonstruovaná vikinská </a:t>
            </a:r>
            <a:r>
              <a:rPr lang="cs-CZ" dirty="0" smtClean="0"/>
              <a:t>loď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336" y="1268760"/>
            <a:ext cx="5112567" cy="518457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2024" y="1412776"/>
            <a:ext cx="5472608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679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91344" y="548680"/>
            <a:ext cx="117846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Lodě Vikingů – dlouhé, úzké s dračími hlavami –</a:t>
            </a:r>
            <a:r>
              <a:rPr lang="cs-CZ" sz="3200" b="1" u="sng" dirty="0" smtClean="0"/>
              <a:t> </a:t>
            </a:r>
            <a:r>
              <a:rPr lang="cs-CZ" sz="3200" b="1" u="sng" dirty="0" smtClean="0">
                <a:solidFill>
                  <a:srgbClr val="FFFF00"/>
                </a:solidFill>
              </a:rPr>
              <a:t>DRAKARY, plavby podél pobřeží </a:t>
            </a:r>
            <a:r>
              <a:rPr lang="cs-CZ" sz="3200" b="1" u="sng" dirty="0" smtClean="0">
                <a:solidFill>
                  <a:srgbClr val="FFFF00"/>
                </a:solidFill>
              </a:rPr>
              <a:t>- </a:t>
            </a:r>
            <a:r>
              <a:rPr lang="cs-CZ" sz="3200" b="1" u="sng" dirty="0" smtClean="0">
                <a:solidFill>
                  <a:srgbClr val="FFFF00"/>
                </a:solidFill>
              </a:rPr>
              <a:t>rychlé přepadení osamělých stavení a úprk.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91344" y="2204864"/>
            <a:ext cx="118813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Přepadávali hlavně kláštery – </a:t>
            </a:r>
            <a:r>
              <a:rPr lang="cs-CZ" sz="3200" b="1" u="sng" dirty="0" smtClean="0">
                <a:solidFill>
                  <a:srgbClr val="FFFF00"/>
                </a:solidFill>
              </a:rPr>
              <a:t>793 – klášter v </a:t>
            </a:r>
            <a:r>
              <a:rPr lang="cs-CZ" sz="3200" b="1" u="sng" dirty="0" err="1" smtClean="0">
                <a:solidFill>
                  <a:srgbClr val="FFFF00"/>
                </a:solidFill>
              </a:rPr>
              <a:t>Lindisfarne</a:t>
            </a:r>
            <a:r>
              <a:rPr lang="cs-CZ" sz="3200" b="1" u="sng" dirty="0" smtClean="0">
                <a:solidFill>
                  <a:srgbClr val="FFFF00"/>
                </a:solidFill>
              </a:rPr>
              <a:t>- počátky vikingských výprav.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91344" y="3645024"/>
            <a:ext cx="123133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-od konce 8. stol. Podnikali dánští Vikingové nájezdy  na Anglii, Norové se obrátili na Skotsko a Irsko, rovněž i na </a:t>
            </a:r>
            <a:r>
              <a:rPr lang="cs-CZ" sz="3200" b="1" u="sng" dirty="0" smtClean="0">
                <a:solidFill>
                  <a:srgbClr val="FFFF00"/>
                </a:solidFill>
              </a:rPr>
              <a:t>franskou říši – NORMANÉ.</a:t>
            </a:r>
            <a:r>
              <a:rPr lang="cs-CZ" sz="3200" b="1" dirty="0" smtClean="0"/>
              <a:t>  </a:t>
            </a:r>
            <a:endParaRPr lang="cs-CZ" sz="3200" b="1" u="sng" dirty="0"/>
          </a:p>
        </p:txBody>
      </p:sp>
      <p:sp>
        <p:nvSpPr>
          <p:cNvPr id="7" name="TextovéPole 6"/>
          <p:cNvSpPr txBox="1"/>
          <p:nvPr/>
        </p:nvSpPr>
        <p:spPr>
          <a:xfrm>
            <a:off x="191344" y="5301208"/>
            <a:ext cx="117846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Vikingové mířili i do Středozemního moře – </a:t>
            </a:r>
            <a:r>
              <a:rPr lang="cs-CZ" sz="3200" b="1" u="sng" dirty="0" smtClean="0"/>
              <a:t>Pyrenejský poloostrov, </a:t>
            </a:r>
            <a:br>
              <a:rPr lang="cs-CZ" sz="3200" b="1" u="sng" dirty="0" smtClean="0"/>
            </a:br>
            <a:r>
              <a:rPr lang="cs-CZ" sz="3200" b="1" u="sng" dirty="0" smtClean="0"/>
              <a:t>  Itálie. </a:t>
            </a:r>
            <a:r>
              <a:rPr lang="cs-CZ" sz="3200" b="1" u="sng" dirty="0" smtClean="0">
                <a:solidFill>
                  <a:srgbClr val="FFFF00"/>
                </a:solidFill>
              </a:rPr>
              <a:t>Ve Francii se Normané usadili u řeky </a:t>
            </a:r>
            <a:r>
              <a:rPr lang="cs-CZ" sz="3200" b="1" u="sng" dirty="0">
                <a:solidFill>
                  <a:srgbClr val="FFFF00"/>
                </a:solidFill>
              </a:rPr>
              <a:t>S</a:t>
            </a:r>
            <a:r>
              <a:rPr lang="cs-CZ" sz="3200" b="1" u="sng" dirty="0" smtClean="0">
                <a:solidFill>
                  <a:srgbClr val="FFFF00"/>
                </a:solidFill>
              </a:rPr>
              <a:t>einy – Normandie- zakládali obchodní stezky. 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641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47328" y="476672"/>
            <a:ext cx="5904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Obr.č.3 </a:t>
            </a:r>
            <a:r>
              <a:rPr lang="cs-CZ" sz="2000" dirty="0" smtClean="0"/>
              <a:t>–</a:t>
            </a:r>
            <a:r>
              <a:rPr lang="pl-PL" sz="2000" dirty="0"/>
              <a:t>Přilba válečníka ze Švédska ze 7. století n. l.</a:t>
            </a:r>
          </a:p>
          <a:p>
            <a:r>
              <a:rPr lang="cs-CZ" sz="2000" dirty="0" smtClean="0"/>
              <a:t> </a:t>
            </a:r>
            <a:endParaRPr lang="cs-CZ" sz="2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8040216" y="476672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č.4 </a:t>
            </a:r>
            <a:r>
              <a:rPr lang="cs-CZ" dirty="0" smtClean="0"/>
              <a:t>– Erik Rudý 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336" y="1196752"/>
            <a:ext cx="4608512" cy="504056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2064" y="1196752"/>
            <a:ext cx="4536504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526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91344" y="260648"/>
            <a:ext cx="123133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Na výpravy se vydáv</a:t>
            </a:r>
            <a:r>
              <a:rPr lang="cs-CZ" sz="3200" b="1" dirty="0" smtClean="0"/>
              <a:t>ali chudí i bohatí muži, včetně náčelníků – rozdělovali si kořist, </a:t>
            </a:r>
            <a:r>
              <a:rPr lang="cs-CZ" sz="3200" b="1" u="sng" dirty="0" smtClean="0"/>
              <a:t>někteří chtěli </a:t>
            </a:r>
            <a:r>
              <a:rPr lang="cs-CZ" sz="3200" b="1" u="sng" dirty="0" err="1" smtClean="0"/>
              <a:t>půdu</a:t>
            </a:r>
            <a:r>
              <a:rPr lang="cs-CZ" sz="3200" b="1" dirty="0" err="1" smtClean="0"/>
              <a:t>,</a:t>
            </a:r>
            <a:r>
              <a:rPr lang="cs-CZ" sz="3200" b="1" u="sng" dirty="0" err="1" smtClean="0">
                <a:solidFill>
                  <a:srgbClr val="FFFF00"/>
                </a:solidFill>
              </a:rPr>
              <a:t>Norové</a:t>
            </a:r>
            <a:r>
              <a:rPr lang="cs-CZ" sz="3200" b="1" u="sng" dirty="0" smtClean="0">
                <a:solidFill>
                  <a:srgbClr val="FFFF00"/>
                </a:solidFill>
              </a:rPr>
              <a:t> – osídlili ostrov ISLAND.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14579" y="2059394"/>
            <a:ext cx="120348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r. 982 byl na Islandu odsouzen muž k vyhnanství – </a:t>
            </a:r>
            <a:r>
              <a:rPr lang="cs-CZ" sz="3200" b="1" u="sng" dirty="0" smtClean="0">
                <a:solidFill>
                  <a:srgbClr val="FFFF00"/>
                </a:solidFill>
              </a:rPr>
              <a:t>Erik Rudý</a:t>
            </a:r>
            <a:r>
              <a:rPr lang="cs-CZ" sz="3200" b="1" dirty="0" smtClean="0"/>
              <a:t> -vydal se </a:t>
            </a:r>
            <a:r>
              <a:rPr lang="cs-CZ" sz="3200" b="1" dirty="0"/>
              <a:t> </a:t>
            </a:r>
            <a:r>
              <a:rPr lang="cs-CZ" sz="3200" b="1" dirty="0" smtClean="0"/>
              <a:t>na západ k neznámému ostrovu – usadil se s ostatními – nazval ho </a:t>
            </a:r>
            <a:br>
              <a:rPr lang="cs-CZ" sz="3200" b="1" dirty="0" smtClean="0"/>
            </a:br>
            <a:r>
              <a:rPr lang="cs-CZ" sz="3200" b="1" u="sng" dirty="0" smtClean="0">
                <a:solidFill>
                  <a:srgbClr val="FFFF00"/>
                </a:solidFill>
              </a:rPr>
              <a:t>„Zelená země“ (</a:t>
            </a:r>
            <a:r>
              <a:rPr lang="cs-CZ" sz="3200" b="1" u="sng" dirty="0" err="1">
                <a:solidFill>
                  <a:srgbClr val="FFFF00"/>
                </a:solidFill>
              </a:rPr>
              <a:t>G</a:t>
            </a:r>
            <a:r>
              <a:rPr lang="cs-CZ" sz="3200" b="1" u="sng" dirty="0" err="1" smtClean="0">
                <a:solidFill>
                  <a:srgbClr val="FFFF00"/>
                </a:solidFill>
              </a:rPr>
              <a:t>ronland</a:t>
            </a:r>
            <a:r>
              <a:rPr lang="cs-CZ" sz="3200" b="1" u="sng" dirty="0" smtClean="0">
                <a:solidFill>
                  <a:srgbClr val="FFFF00"/>
                </a:solidFill>
              </a:rPr>
              <a:t>) – GRÓNSKO.</a:t>
            </a:r>
            <a:endParaRPr lang="cs-CZ" sz="3200" b="1" u="sng" dirty="0" smtClean="0">
              <a:solidFill>
                <a:srgbClr val="FFFF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86588" y="4058194"/>
            <a:ext cx="123181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-Švédští Vikingové směřovali do východní Evropy přes Balt do </a:t>
            </a:r>
            <a:r>
              <a:rPr lang="cs-CZ" sz="3200" b="1" dirty="0" err="1" smtClean="0"/>
              <a:t>Byzanské</a:t>
            </a:r>
            <a:r>
              <a:rPr lang="cs-CZ" sz="3200" b="1" dirty="0" smtClean="0"/>
              <a:t> říše, </a:t>
            </a:r>
            <a:r>
              <a:rPr lang="cs-CZ" sz="3200" b="1" u="sng" dirty="0" smtClean="0">
                <a:solidFill>
                  <a:srgbClr val="FFFF00"/>
                </a:solidFill>
              </a:rPr>
              <a:t>Ruska -nazývali VARJAGOVÉ- obchodníci-obchodní stezky a města.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-24680" y="5661248"/>
            <a:ext cx="123133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Během vikingského období vznikly ve </a:t>
            </a:r>
            <a:r>
              <a:rPr lang="cs-CZ" sz="3200" b="1" u="sng" dirty="0" smtClean="0">
                <a:solidFill>
                  <a:srgbClr val="FFFF00"/>
                </a:solidFill>
              </a:rPr>
              <a:t>Skandinávii 3 království- Dánsko, Norsko, </a:t>
            </a:r>
            <a:r>
              <a:rPr lang="cs-CZ" sz="3200" b="1" u="sng" dirty="0" err="1" smtClean="0">
                <a:solidFill>
                  <a:srgbClr val="FFFF00"/>
                </a:solidFill>
              </a:rPr>
              <a:t>Švédsko,jejich</a:t>
            </a:r>
            <a:r>
              <a:rPr lang="cs-CZ" sz="3200" b="1" u="sng" dirty="0" smtClean="0">
                <a:solidFill>
                  <a:srgbClr val="FFFF00"/>
                </a:solidFill>
              </a:rPr>
              <a:t> výpravy skončili v 11.stol. </a:t>
            </a:r>
            <a:r>
              <a:rPr lang="cs-CZ" sz="3200" b="1" u="sng" dirty="0" smtClean="0">
                <a:solidFill>
                  <a:srgbClr val="FFFF00"/>
                </a:solidFill>
              </a:rPr>
              <a:t>P</a:t>
            </a:r>
            <a:r>
              <a:rPr lang="cs-CZ" sz="3200" b="1" u="sng" dirty="0" smtClean="0">
                <a:solidFill>
                  <a:srgbClr val="FFFF00"/>
                </a:solidFill>
              </a:rPr>
              <a:t>řizpůsobili se Evropě. </a:t>
            </a:r>
            <a:endParaRPr lang="cs-CZ" sz="3200" b="1" u="sng" dirty="0" smtClean="0">
              <a:solidFill>
                <a:srgbClr val="FFFF00"/>
              </a:solidFill>
            </a:endParaRPr>
          </a:p>
          <a:p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759894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TC103457452[[fn=Nebe]]</Template>
  <TotalTime>610</TotalTime>
  <Words>295</Words>
  <Application>Microsoft Office PowerPoint</Application>
  <PresentationFormat>Širokoúhlá obrazovka</PresentationFormat>
  <Paragraphs>20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Nebe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</dc:creator>
  <cp:lastModifiedBy>Iva</cp:lastModifiedBy>
  <cp:revision>113</cp:revision>
  <dcterms:created xsi:type="dcterms:W3CDTF">2014-02-05T17:07:28Z</dcterms:created>
  <dcterms:modified xsi:type="dcterms:W3CDTF">2016-11-03T12:18:56Z</dcterms:modified>
</cp:coreProperties>
</file>