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64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CCE0"/>
    <a:srgbClr val="FFCD2D"/>
    <a:srgbClr val="FFD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30.10.2016, Dějepis   7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43472" y="47667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FFFF00"/>
                </a:solidFill>
              </a:rPr>
              <a:t>VIKINGOVÉ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1124744"/>
            <a:ext cx="12000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-Sever Evropy odedávna osídlen germánskými kmeny- </a:t>
            </a:r>
            <a:r>
              <a:rPr lang="cs-CZ" sz="3200" b="1" u="sng" dirty="0"/>
              <a:t>drsné přírodní podmínky, izolovanost, málo úrodné půda-chov </a:t>
            </a:r>
            <a:r>
              <a:rPr lang="cs-CZ" sz="3200" b="1" u="sng" dirty="0" err="1"/>
              <a:t>dobytka,lov</a:t>
            </a:r>
            <a:r>
              <a:rPr lang="cs-CZ" sz="3200" b="1" u="sng" dirty="0"/>
              <a:t>, rybolov.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Vikingové měli velmi bohatou a propracovanou mytologii.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9336" y="2916233"/>
            <a:ext cx="1188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-rody ve Skandinávii – </a:t>
            </a:r>
            <a:r>
              <a:rPr lang="cs-CZ" sz="3200" b="1" dirty="0" smtClean="0"/>
              <a:t>izolované pro bohatství –</a:t>
            </a:r>
            <a:r>
              <a:rPr lang="cs-CZ" sz="3200" b="1" u="sng" dirty="0" smtClean="0">
                <a:solidFill>
                  <a:srgbClr val="FFFF00"/>
                </a:solidFill>
              </a:rPr>
              <a:t>podnikání výprav.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3352" y="3996353"/>
            <a:ext cx="11449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Muži skandinávských kmenů byli zdatní mořeplavci, výborní stavitelé lodí, zruční kováři – dobré zbraně</a:t>
            </a:r>
            <a:r>
              <a:rPr lang="cs-CZ" sz="3200" b="1" u="sng" dirty="0" smtClean="0"/>
              <a:t>, tesaři – lodě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4016" y="5520134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Zahájili loupežné výpravy za moře – Evropa, Byzanc, Britské ostrovy – VIKINGOVÉ (bojovníci).</a:t>
            </a:r>
            <a:r>
              <a:rPr lang="cs-CZ" sz="2800" b="1" u="sng" dirty="0" smtClean="0">
                <a:solidFill>
                  <a:srgbClr val="FFFF00"/>
                </a:solidFill>
              </a:rPr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9336" y="116632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Obr.č.1 </a:t>
            </a:r>
            <a:r>
              <a:rPr lang="cs-CZ" dirty="0"/>
              <a:t>–Území osídlená </a:t>
            </a:r>
            <a:r>
              <a:rPr lang="cs-CZ" dirty="0" smtClean="0"/>
              <a:t>Vikingy </a:t>
            </a:r>
            <a:r>
              <a:rPr lang="cs-CZ" dirty="0"/>
              <a:t>(zeleně) a trasy jejich plaveb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176120" y="2606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Obr.č.2 </a:t>
            </a:r>
            <a:r>
              <a:rPr lang="cs-CZ" dirty="0"/>
              <a:t>–Rekonstruovaná vikinská </a:t>
            </a:r>
            <a:r>
              <a:rPr lang="cs-CZ" dirty="0" smtClean="0"/>
              <a:t>loď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268760"/>
            <a:ext cx="5112567" cy="518457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2024" y="1412776"/>
            <a:ext cx="547260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548680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Lodě Vikingů – dlouhé, úzké s dračími hlavami –</a:t>
            </a:r>
            <a:r>
              <a:rPr lang="cs-CZ" sz="3200" b="1" u="sng" dirty="0" smtClean="0"/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DRAKARY, plavby podél pobřeží </a:t>
            </a:r>
            <a:r>
              <a:rPr lang="cs-CZ" sz="3200" b="1" u="sng" dirty="0" smtClean="0">
                <a:solidFill>
                  <a:srgbClr val="FFFF00"/>
                </a:solidFill>
              </a:rPr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rychlé přepadení osamělých stavení a úprk.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1344" y="2204864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Přepadávali hlavně kláštery – </a:t>
            </a:r>
            <a:r>
              <a:rPr lang="cs-CZ" sz="3200" b="1" u="sng" dirty="0" smtClean="0">
                <a:solidFill>
                  <a:srgbClr val="FFFF00"/>
                </a:solidFill>
              </a:rPr>
              <a:t>793 – klášter v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Lindisfarne</a:t>
            </a:r>
            <a:r>
              <a:rPr lang="cs-CZ" sz="3200" b="1" u="sng" dirty="0" smtClean="0">
                <a:solidFill>
                  <a:srgbClr val="FFFF00"/>
                </a:solidFill>
              </a:rPr>
              <a:t>- počátky vikingských výprav.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1344" y="3645024"/>
            <a:ext cx="12313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-od konce 8. stol. Podnikali dánští Vikingové nájezdy  na Anglii, Norové se obrátili na Skotsko a Irsko, rovněž i na </a:t>
            </a:r>
            <a:r>
              <a:rPr lang="cs-CZ" sz="3200" b="1" u="sng" dirty="0" smtClean="0">
                <a:solidFill>
                  <a:srgbClr val="FFFF00"/>
                </a:solidFill>
              </a:rPr>
              <a:t>franskou říši – NORMANÉ.</a:t>
            </a:r>
            <a:r>
              <a:rPr lang="cs-CZ" sz="3200" b="1" dirty="0" smtClean="0"/>
              <a:t>  </a:t>
            </a:r>
            <a:endParaRPr lang="cs-CZ" sz="3200" b="1" u="sng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1344" y="5301208"/>
            <a:ext cx="11784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Vikingové mířili i do Středozemního moře – </a:t>
            </a:r>
            <a:r>
              <a:rPr lang="cs-CZ" sz="3200" b="1" u="sng" dirty="0" smtClean="0"/>
              <a:t>Pyrenejský poloostrov, </a:t>
            </a:r>
            <a:br>
              <a:rPr lang="cs-CZ" sz="3200" b="1" u="sng" dirty="0" smtClean="0"/>
            </a:br>
            <a:r>
              <a:rPr lang="cs-CZ" sz="3200" b="1" u="sng" dirty="0" smtClean="0"/>
              <a:t>  Itálie. </a:t>
            </a:r>
            <a:r>
              <a:rPr lang="cs-CZ" sz="3200" b="1" u="sng" dirty="0" smtClean="0">
                <a:solidFill>
                  <a:srgbClr val="FFFF00"/>
                </a:solidFill>
              </a:rPr>
              <a:t>Ve Francii se Normané usadili u řeky </a:t>
            </a:r>
            <a:r>
              <a:rPr lang="cs-CZ" sz="3200" b="1" u="sng" dirty="0">
                <a:solidFill>
                  <a:srgbClr val="FFFF00"/>
                </a:solidFill>
              </a:rPr>
              <a:t>S</a:t>
            </a:r>
            <a:r>
              <a:rPr lang="cs-CZ" sz="3200" b="1" u="sng" dirty="0" smtClean="0">
                <a:solidFill>
                  <a:srgbClr val="FFFF00"/>
                </a:solidFill>
              </a:rPr>
              <a:t>einy – Normandie- zakládali obchodní stezky.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4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7328" y="47667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Obr.č.3 </a:t>
            </a:r>
            <a:r>
              <a:rPr lang="cs-CZ" sz="2000" dirty="0" smtClean="0"/>
              <a:t>–</a:t>
            </a:r>
            <a:r>
              <a:rPr lang="pl-PL" sz="2000" dirty="0"/>
              <a:t>Přilba válečníka ze Švédska ze 7. století n. l.</a:t>
            </a:r>
          </a:p>
          <a:p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040216" y="4766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č.4 </a:t>
            </a:r>
            <a:r>
              <a:rPr lang="cs-CZ" dirty="0" smtClean="0"/>
              <a:t>– Erik Rudý 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196752"/>
            <a:ext cx="4608512" cy="504056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064" y="1196752"/>
            <a:ext cx="4536504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2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260648"/>
            <a:ext cx="12313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Na výpravy se vydáv</a:t>
            </a:r>
            <a:r>
              <a:rPr lang="cs-CZ" sz="3200" b="1" dirty="0" smtClean="0"/>
              <a:t>ali chudí i bohatí muži, včetně náčelníků – rozdělovali si kořist, </a:t>
            </a:r>
            <a:r>
              <a:rPr lang="cs-CZ" sz="3200" b="1" u="sng" dirty="0" smtClean="0"/>
              <a:t>někteří chtěli </a:t>
            </a:r>
            <a:r>
              <a:rPr lang="cs-CZ" sz="3200" b="1" u="sng" dirty="0" err="1" smtClean="0"/>
              <a:t>půdu</a:t>
            </a:r>
            <a:r>
              <a:rPr lang="cs-CZ" sz="3200" b="1" dirty="0" err="1" smtClean="0"/>
              <a:t>,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Norové</a:t>
            </a:r>
            <a:r>
              <a:rPr lang="cs-CZ" sz="3200" b="1" u="sng" dirty="0" smtClean="0">
                <a:solidFill>
                  <a:srgbClr val="FFFF00"/>
                </a:solidFill>
              </a:rPr>
              <a:t> – osídlili ostrov ISLAND.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4579" y="2059394"/>
            <a:ext cx="12034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r. 982 byl na Islandu odsouzen muž k vyhnanství – </a:t>
            </a:r>
            <a:r>
              <a:rPr lang="cs-CZ" sz="3200" b="1" u="sng" dirty="0" smtClean="0">
                <a:solidFill>
                  <a:srgbClr val="FFFF00"/>
                </a:solidFill>
              </a:rPr>
              <a:t>Erik Rudý</a:t>
            </a:r>
            <a:r>
              <a:rPr lang="cs-CZ" sz="3200" b="1" dirty="0" smtClean="0"/>
              <a:t> -vydal se </a:t>
            </a:r>
            <a:r>
              <a:rPr lang="cs-CZ" sz="3200" b="1" dirty="0"/>
              <a:t> </a:t>
            </a:r>
            <a:r>
              <a:rPr lang="cs-CZ" sz="3200" b="1" dirty="0" smtClean="0"/>
              <a:t>na západ k neznámému ostrovu – usadil se s ostatními – nazval ho </a:t>
            </a:r>
            <a:br>
              <a:rPr lang="cs-CZ" sz="3200" b="1" dirty="0" smtClean="0"/>
            </a:br>
            <a:r>
              <a:rPr lang="cs-CZ" sz="3200" b="1" u="sng" dirty="0" smtClean="0">
                <a:solidFill>
                  <a:srgbClr val="FFFF00"/>
                </a:solidFill>
              </a:rPr>
              <a:t>„Zelená země“ (</a:t>
            </a:r>
            <a:r>
              <a:rPr lang="cs-CZ" sz="3200" b="1" u="sng" dirty="0" err="1">
                <a:solidFill>
                  <a:srgbClr val="FFFF00"/>
                </a:solidFill>
              </a:rPr>
              <a:t>G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ronland</a:t>
            </a:r>
            <a:r>
              <a:rPr lang="cs-CZ" sz="3200" b="1" u="sng" dirty="0" smtClean="0">
                <a:solidFill>
                  <a:srgbClr val="FFFF00"/>
                </a:solidFill>
              </a:rPr>
              <a:t>) – GRÓNSKO.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6588" y="4058194"/>
            <a:ext cx="123181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-Švédští Vikingové směřovali do východní Evropy přes Balt do </a:t>
            </a:r>
            <a:r>
              <a:rPr lang="cs-CZ" sz="3200" b="1" dirty="0" err="1" smtClean="0"/>
              <a:t>Byzanské</a:t>
            </a:r>
            <a:r>
              <a:rPr lang="cs-CZ" sz="3200" b="1" dirty="0" smtClean="0"/>
              <a:t> říše, </a:t>
            </a:r>
            <a:r>
              <a:rPr lang="cs-CZ" sz="3200" b="1" u="sng" dirty="0" smtClean="0">
                <a:solidFill>
                  <a:srgbClr val="FFFF00"/>
                </a:solidFill>
              </a:rPr>
              <a:t>Ruska -nazývali VARJAGOVÉ- obchodníci-obchodní stezky a města.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-24680" y="5661248"/>
            <a:ext cx="12313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Během vikingského období vznikly ve </a:t>
            </a:r>
            <a:r>
              <a:rPr lang="cs-CZ" sz="3200" b="1" u="sng" dirty="0" smtClean="0">
                <a:solidFill>
                  <a:srgbClr val="FFFF00"/>
                </a:solidFill>
              </a:rPr>
              <a:t>Skandinávii 3 království- Dánsko, Norsko,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Švédsko,jejich</a:t>
            </a:r>
            <a:r>
              <a:rPr lang="cs-CZ" sz="3200" b="1" u="sng" dirty="0" smtClean="0">
                <a:solidFill>
                  <a:srgbClr val="FFFF00"/>
                </a:solidFill>
              </a:rPr>
              <a:t> výpravy skončili v 11.stol. </a:t>
            </a:r>
            <a:r>
              <a:rPr lang="cs-CZ" sz="3200" b="1" u="sng" dirty="0" smtClean="0">
                <a:solidFill>
                  <a:srgbClr val="FFFF00"/>
                </a:solidFill>
              </a:rPr>
              <a:t>P</a:t>
            </a:r>
            <a:r>
              <a:rPr lang="cs-CZ" sz="3200" b="1" u="sng" dirty="0" smtClean="0">
                <a:solidFill>
                  <a:srgbClr val="FFFF00"/>
                </a:solidFill>
              </a:rPr>
              <a:t>řizpůsobili se Evropě. </a:t>
            </a:r>
            <a:endParaRPr lang="cs-CZ" sz="3200" b="1" u="sng" dirty="0" smtClean="0">
              <a:solidFill>
                <a:srgbClr val="FFFF00"/>
              </a:solidFill>
            </a:endParaRP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75989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610</TotalTime>
  <Words>295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113</cp:revision>
  <dcterms:created xsi:type="dcterms:W3CDTF">2014-02-05T17:07:28Z</dcterms:created>
  <dcterms:modified xsi:type="dcterms:W3CDTF">2016-11-03T12:18:56Z</dcterms:modified>
</cp:coreProperties>
</file>