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9" d="100"/>
          <a:sy n="79" d="100"/>
        </p:scale>
        <p:origin x="1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77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1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47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7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6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2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19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0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5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8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8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9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0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1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2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1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5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17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tormingBastille.jpg" TargetMode="External"/><Relationship Id="rId2" Type="http://schemas.openxmlformats.org/officeDocument/2006/relationships/hyperlink" Target="http://commons.wikimedia.org/wiki/File:Louis_xvi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839416" y="62068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 smtClean="0">
                <a:solidFill>
                  <a:srgbClr val="FFFF00"/>
                </a:solidFill>
              </a:rPr>
              <a:t>Francie- nepokoje a pád Bastily</a:t>
            </a:r>
            <a:endParaRPr lang="cs-CZ" sz="3600" b="1" u="sng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35360" y="1821018"/>
            <a:ext cx="11449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Ve Francii rostlo v 18.století napětí mezi Ludvíkem XVI. a lidem,</a:t>
            </a:r>
            <a:br>
              <a:rPr lang="cs-CZ" sz="3200" b="1" dirty="0" smtClean="0"/>
            </a:br>
            <a:r>
              <a:rPr lang="cs-CZ" sz="3200" b="1" dirty="0" smtClean="0"/>
              <a:t>   včetně poslanců Národního shromáždění-pokus o rozehnání .</a:t>
            </a:r>
            <a:endParaRPr lang="cs-CZ" sz="32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688288" y="634533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Obr.č.1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472264" y="2606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Mgr. Ivana Zelenková</a:t>
            </a:r>
            <a:br>
              <a:rPr lang="cs-CZ" dirty="0" smtClean="0"/>
            </a:br>
            <a:r>
              <a:rPr lang="cs-CZ" dirty="0" smtClean="0"/>
              <a:t>11.2.2014, Dějepis   8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32952" y="3226914"/>
            <a:ext cx="11233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14.7.1789 dav zaútočil a dobyl Bastilu</a:t>
            </a:r>
            <a:r>
              <a:rPr lang="cs-CZ" sz="3200" b="1" dirty="0" smtClean="0"/>
              <a:t>, král Ludvík XVI. ustoupil</a:t>
            </a:r>
            <a:br>
              <a:rPr lang="cs-CZ" sz="3200" b="1" dirty="0" smtClean="0"/>
            </a:br>
            <a:r>
              <a:rPr lang="cs-CZ" sz="3200" b="1" dirty="0" smtClean="0"/>
              <a:t>   a připjal si trikolóru.  Heslo: „</a:t>
            </a:r>
            <a:r>
              <a:rPr lang="cs-CZ" sz="3200" b="1" u="sng" dirty="0" smtClean="0"/>
              <a:t>SVOBODA,ROVNOST,BRATRSTVÍ</a:t>
            </a:r>
            <a:r>
              <a:rPr lang="cs-CZ" sz="3200" b="1" dirty="0" smtClean="0"/>
              <a:t>“.   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7368" y="4725144"/>
            <a:ext cx="11521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- </a:t>
            </a:r>
            <a:r>
              <a:rPr lang="cs-CZ" sz="3200" b="1" dirty="0" smtClean="0"/>
              <a:t>V celé Francii vznikaly národní gardy, v </a:t>
            </a:r>
            <a:r>
              <a:rPr lang="cs-CZ" sz="3200" b="1" dirty="0" smtClean="0">
                <a:solidFill>
                  <a:srgbClr val="FFFF00"/>
                </a:solidFill>
              </a:rPr>
              <a:t>srpnu 1789 </a:t>
            </a:r>
            <a:r>
              <a:rPr lang="cs-CZ" sz="3200" b="1" dirty="0" smtClean="0"/>
              <a:t>Národní shromáždění </a:t>
            </a:r>
            <a:r>
              <a:rPr lang="cs-CZ" sz="3200" b="1" u="sng" dirty="0" smtClean="0">
                <a:solidFill>
                  <a:srgbClr val="FFFF00"/>
                </a:solidFill>
              </a:rPr>
              <a:t>zrušilo všechna šlechtická privilegia </a:t>
            </a:r>
            <a:r>
              <a:rPr lang="cs-CZ" sz="3200" b="1" dirty="0" smtClean="0"/>
              <a:t>( obzvláště daně).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73033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3352" y="476672"/>
            <a:ext cx="11809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Národní shromáždění zrušilo i poddanství a poslanci vydali</a:t>
            </a:r>
            <a:br>
              <a:rPr lang="cs-CZ" sz="3200" b="1" dirty="0" smtClean="0"/>
            </a:br>
            <a:r>
              <a:rPr lang="cs-CZ" sz="3200" b="1" dirty="0" smtClean="0"/>
              <a:t>  „prohlášení lidských a občanských práv“-</a:t>
            </a:r>
            <a:r>
              <a:rPr lang="cs-CZ" sz="3200" b="1" u="sng" dirty="0" smtClean="0"/>
              <a:t>Francie ústavní monarchií</a:t>
            </a:r>
            <a:r>
              <a:rPr lang="cs-CZ" sz="3200" b="1" dirty="0" smtClean="0"/>
              <a:t>.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7368" y="2348880"/>
            <a:ext cx="11449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Společnost rozdělená na radikální a umírněné frakce, radikální</a:t>
            </a:r>
            <a:br>
              <a:rPr lang="cs-CZ" sz="3200" b="1" dirty="0" smtClean="0"/>
            </a:br>
            <a:r>
              <a:rPr lang="cs-CZ" sz="3200" b="1" dirty="0" smtClean="0"/>
              <a:t>   požadovali zrušit králi právo VETA. 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51384" y="3933056"/>
            <a:ext cx="11521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Ozbrojený dav se opět vzbouřil ve Versailles a donutil krále i dvůr</a:t>
            </a:r>
            <a:br>
              <a:rPr lang="cs-CZ" sz="3200" b="1" dirty="0" smtClean="0"/>
            </a:br>
            <a:r>
              <a:rPr lang="cs-CZ" sz="3200" b="1" dirty="0" smtClean="0"/>
              <a:t>  přesídlit do Paříže- kde byl pod kontrolou.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1384" y="5301208"/>
            <a:ext cx="11305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r</a:t>
            </a:r>
            <a:r>
              <a:rPr lang="cs-CZ" sz="3200" b="1" u="sng" dirty="0" smtClean="0">
                <a:solidFill>
                  <a:srgbClr val="FFFF00"/>
                </a:solidFill>
              </a:rPr>
              <a:t>. 1790 přijalo Národní shromáždění novou ústavu-oddělovala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u="sng" dirty="0" smtClean="0">
                <a:solidFill>
                  <a:srgbClr val="FFFF00"/>
                </a:solidFill>
              </a:rPr>
              <a:t>  moc zákonodárnou, výkonnou a ústavní, moc krále omezovala ústava- KONSTITUČNÍ  MONARCHIE</a:t>
            </a:r>
            <a:r>
              <a:rPr lang="cs-CZ" sz="3200" b="1" dirty="0" smtClean="0"/>
              <a:t>.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72890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692696"/>
            <a:ext cx="5472608" cy="59046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63352" y="18864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Obr. Č. 1 – Ludvík XVI.</a:t>
            </a:r>
            <a:endParaRPr lang="cs-CZ" sz="2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692696"/>
            <a:ext cx="5976664" cy="590465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28048" y="18864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Obr.č.2- Pád  Bastily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98061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23392" y="548680"/>
            <a:ext cx="11017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Nová ústava však přiznala volební právo jen majetným občanům. tzn. menšině, král mohl zákony oddálit o 4 roky. 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23392" y="2348880"/>
            <a:ext cx="11233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Země byla decentralizovaná- zrušeny provincie, vzniklo </a:t>
            </a:r>
            <a:br>
              <a:rPr lang="cs-CZ" sz="3200" b="1" dirty="0" smtClean="0"/>
            </a:br>
            <a:r>
              <a:rPr lang="cs-CZ" sz="3200" b="1" dirty="0" smtClean="0"/>
              <a:t>  83 departmentů. 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23392" y="3789040"/>
            <a:ext cx="11017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Prázdná státní pokladna, vláda rozhodla o zabrání majetku církvi, zrušeny kláštery, desátky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23392" y="5373216"/>
            <a:ext cx="11449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Společnost stále více rozdělena, šlechta prchala do ciziny, král </a:t>
            </a:r>
            <a:br>
              <a:rPr lang="cs-CZ" sz="3200" b="1" dirty="0" smtClean="0"/>
            </a:br>
            <a:r>
              <a:rPr lang="cs-CZ" sz="3200" b="1" dirty="0" smtClean="0"/>
              <a:t>  se r. 1791 pokusil uprchnout- zajat a zadržen-opět přísahal ústavě.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88628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83632" y="188640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                </a:t>
            </a:r>
            <a:r>
              <a:rPr lang="cs-CZ" sz="3200" b="1" u="sng" dirty="0" smtClean="0"/>
              <a:t>Opakování</a:t>
            </a:r>
            <a:endParaRPr lang="cs-CZ" sz="32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695400" y="773415"/>
            <a:ext cx="111612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1. Za vlády  ………………………. byla r. ………………… </a:t>
            </a:r>
            <a:r>
              <a:rPr lang="cs-CZ" sz="3200" b="1" dirty="0"/>
              <a:t>d</a:t>
            </a:r>
            <a:r>
              <a:rPr lang="cs-CZ" sz="3200" b="1" dirty="0" smtClean="0"/>
              <a:t>obyta Bastila.</a:t>
            </a:r>
            <a:br>
              <a:rPr lang="cs-CZ" sz="3200" b="1" dirty="0" smtClean="0"/>
            </a:b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2.  </a:t>
            </a:r>
            <a:r>
              <a:rPr lang="cs-CZ" sz="3200" b="1" smtClean="0"/>
              <a:t>Heslo </a:t>
            </a:r>
            <a:r>
              <a:rPr lang="cs-CZ" sz="3200" b="1" dirty="0" smtClean="0"/>
              <a:t>francouzské revoluce : ............, ………………,  ……………. .</a:t>
            </a:r>
          </a:p>
          <a:p>
            <a:endParaRPr lang="cs-CZ" sz="3200" b="1" dirty="0" smtClean="0"/>
          </a:p>
          <a:p>
            <a:r>
              <a:rPr lang="cs-CZ" sz="3200" b="1" dirty="0" smtClean="0"/>
              <a:t>2. Národní shromáždění zrušilo a) ………………………….</a:t>
            </a:r>
            <a:r>
              <a:rPr lang="cs-CZ" sz="3200" b="1" dirty="0" smtClean="0">
                <a:solidFill>
                  <a:srgbClr val="FF0000"/>
                </a:solidFill>
              </a:rPr>
              <a:t/>
            </a:r>
            <a:br>
              <a:rPr lang="cs-CZ" sz="3200" b="1" dirty="0" smtClean="0">
                <a:solidFill>
                  <a:srgbClr val="FF0000"/>
                </a:solidFill>
              </a:rPr>
            </a:br>
            <a:r>
              <a:rPr lang="cs-CZ" sz="3200" b="1" dirty="0" smtClean="0"/>
              <a:t>                                                          b) ………………………….</a:t>
            </a:r>
          </a:p>
          <a:p>
            <a:endParaRPr lang="cs-CZ" sz="3200" b="1" dirty="0">
              <a:solidFill>
                <a:srgbClr val="FF0000"/>
              </a:solidFill>
            </a:endParaRPr>
          </a:p>
          <a:p>
            <a:r>
              <a:rPr lang="cs-CZ" sz="3200" b="1" dirty="0" smtClean="0"/>
              <a:t>3.r. 1790 Nová ústava, která oddělovala moc : a) ……………………</a:t>
            </a:r>
            <a:br>
              <a:rPr lang="cs-CZ" sz="3200" b="1" dirty="0" smtClean="0"/>
            </a:br>
            <a:r>
              <a:rPr lang="cs-CZ" sz="3200" b="1" dirty="0" smtClean="0"/>
              <a:t>                                                                                    b)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smtClean="0"/>
              <a:t>…………………..</a:t>
            </a:r>
            <a:r>
              <a:rPr lang="cs-CZ" sz="3200" b="1" dirty="0" smtClean="0">
                <a:solidFill>
                  <a:srgbClr val="FF0000"/>
                </a:solidFill>
              </a:rPr>
              <a:t>                      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                                                                                    c) ……………………</a:t>
            </a:r>
            <a:r>
              <a:rPr lang="cs-CZ" sz="3200" b="1" dirty="0" smtClean="0">
                <a:solidFill>
                  <a:srgbClr val="FF0000"/>
                </a:solidFill>
              </a:rPr>
              <a:t/>
            </a:r>
            <a:br>
              <a:rPr lang="cs-CZ" sz="3200" b="1" dirty="0" smtClean="0">
                <a:solidFill>
                  <a:srgbClr val="FF0000"/>
                </a:solidFill>
              </a:rPr>
            </a:br>
            <a:endParaRPr lang="cs-CZ" sz="3200" b="1" dirty="0"/>
          </a:p>
          <a:p>
            <a:r>
              <a:rPr lang="cs-CZ" sz="3200" b="1" dirty="0" smtClean="0"/>
              <a:t>4.R.  ……………. nepodařený útěk krále do ciziny a nucený návrat.</a:t>
            </a:r>
          </a:p>
        </p:txBody>
      </p:sp>
    </p:spTree>
    <p:extLst>
      <p:ext uri="{BB962C8B-B14F-4D97-AF65-F5344CB8AC3E}">
        <p14:creationId xmlns:p14="http://schemas.microsoft.com/office/powerpoint/2010/main" val="2724993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183" y="319770"/>
            <a:ext cx="12528366" cy="621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5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83432" y="33265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Zdroje:</a:t>
            </a:r>
            <a:endParaRPr lang="cs-CZ" sz="2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51384" y="1340768"/>
            <a:ext cx="11233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Obr.č.1 </a:t>
            </a:r>
            <a:r>
              <a:rPr lang="cs-CZ" dirty="0" smtClean="0"/>
              <a:t>-</a:t>
            </a:r>
            <a:r>
              <a:rPr lang="cs-CZ" dirty="0"/>
              <a:t>NEZNÁMÝ. </a:t>
            </a:r>
            <a:r>
              <a:rPr lang="cs-CZ" i="1" dirty="0"/>
              <a:t>WIKIPEDIE</a:t>
            </a:r>
            <a:r>
              <a:rPr lang="cs-CZ" dirty="0"/>
              <a:t> [online]. [cit. 10.2.2014]. Dostupný na WWW: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commons.wikimedia.org/wiki/File:Louis_xvi.jpg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Obr. Č. 2 </a:t>
            </a:r>
            <a:r>
              <a:rPr lang="cs-CZ" dirty="0"/>
              <a:t>NEZNÁMÝ. </a:t>
            </a:r>
            <a:r>
              <a:rPr lang="cs-CZ" i="1" dirty="0"/>
              <a:t>WIKIPEDIE</a:t>
            </a:r>
            <a:r>
              <a:rPr lang="cs-CZ" dirty="0"/>
              <a:t> [online]. [cit. 10.2.2014]. Dostupný na WWW: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commons.wikimedia.org/wiki/File:StormingBastille.jpg</a:t>
            </a:r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292</TotalTime>
  <Words>231</Words>
  <Application>Microsoft Office PowerPoint</Application>
  <PresentationFormat>Širokoúhlá obrazovka</PresentationFormat>
  <Paragraphs>30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Nebe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pc3</cp:lastModifiedBy>
  <cp:revision>52</cp:revision>
  <dcterms:created xsi:type="dcterms:W3CDTF">2014-02-05T17:07:28Z</dcterms:created>
  <dcterms:modified xsi:type="dcterms:W3CDTF">2017-02-22T09:30:34Z</dcterms:modified>
</cp:coreProperties>
</file>