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6" r:id="rId2"/>
    <p:sldId id="256" r:id="rId3"/>
    <p:sldId id="260" r:id="rId4"/>
    <p:sldId id="263" r:id="rId5"/>
    <p:sldId id="282" r:id="rId6"/>
    <p:sldId id="277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5" d="100"/>
          <a:sy n="75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87488" y="76470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 smtClean="0">
                <a:solidFill>
                  <a:srgbClr val="FFFF00"/>
                </a:solidFill>
              </a:rPr>
              <a:t>Barokní kultura</a:t>
            </a:r>
            <a:endParaRPr lang="cs-CZ" sz="5400" b="1" u="sng" dirty="0">
              <a:solidFill>
                <a:srgbClr val="92D05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56240" y="332656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ZŠ a MŠ </a:t>
            </a:r>
            <a:r>
              <a:rPr lang="cs-CZ" sz="2800" b="1" dirty="0"/>
              <a:t>V</a:t>
            </a:r>
            <a:r>
              <a:rPr lang="cs-CZ" sz="2800" b="1" dirty="0" smtClean="0"/>
              <a:t>routek</a:t>
            </a:r>
            <a:br>
              <a:rPr lang="cs-CZ" sz="2800" b="1" dirty="0" smtClean="0"/>
            </a:br>
            <a:r>
              <a:rPr lang="cs-CZ" sz="2000" b="1" dirty="0" smtClean="0"/>
              <a:t>zpracoval: Mgr. Ivana Zelenková</a:t>
            </a:r>
            <a:br>
              <a:rPr lang="cs-CZ" sz="2000" b="1" dirty="0" smtClean="0"/>
            </a:br>
            <a:r>
              <a:rPr lang="cs-CZ" sz="2000" b="1" dirty="0" smtClean="0"/>
              <a:t>2.11.2014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357437"/>
            <a:ext cx="6901358" cy="42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692696"/>
            <a:ext cx="12058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Na </a:t>
            </a:r>
            <a:r>
              <a:rPr lang="cs-CZ" sz="3200" b="1" u="sng" dirty="0" smtClean="0">
                <a:solidFill>
                  <a:srgbClr val="FFFF00"/>
                </a:solidFill>
              </a:rPr>
              <a:t>konci 16. stol.</a:t>
            </a:r>
            <a:r>
              <a:rPr lang="cs-CZ" sz="3200" b="1" dirty="0" smtClean="0"/>
              <a:t> </a:t>
            </a:r>
            <a:r>
              <a:rPr lang="cs-CZ" sz="3200" b="1" dirty="0"/>
              <a:t>v</a:t>
            </a:r>
            <a:r>
              <a:rPr lang="cs-CZ" sz="3200" b="1" dirty="0" smtClean="0"/>
              <a:t>znikl nový umělecký směr – </a:t>
            </a:r>
            <a:r>
              <a:rPr lang="cs-CZ" sz="3200" b="1" u="sng" dirty="0" smtClean="0">
                <a:solidFill>
                  <a:srgbClr val="FFFF00"/>
                </a:solidFill>
              </a:rPr>
              <a:t>BAROKO</a:t>
            </a:r>
            <a:r>
              <a:rPr lang="cs-CZ" sz="3200" b="1" dirty="0" smtClean="0"/>
              <a:t> ( </a:t>
            </a:r>
            <a:r>
              <a:rPr lang="cs-CZ" sz="3200" b="1" dirty="0" err="1" smtClean="0"/>
              <a:t>portug</a:t>
            </a:r>
            <a:r>
              <a:rPr lang="cs-CZ" sz="3200" b="1" dirty="0" smtClean="0"/>
              <a:t>.</a:t>
            </a:r>
            <a:br>
              <a:rPr lang="cs-CZ" sz="3200" b="1" dirty="0" smtClean="0"/>
            </a:br>
            <a:r>
              <a:rPr lang="cs-CZ" sz="3200" b="1" dirty="0" smtClean="0"/>
              <a:t>  </a:t>
            </a:r>
            <a:r>
              <a:rPr lang="cs-CZ" sz="3200" b="1" i="1" dirty="0" err="1" smtClean="0"/>
              <a:t>Barocco</a:t>
            </a:r>
            <a:r>
              <a:rPr lang="cs-CZ" sz="3200" b="1" i="1" dirty="0" smtClean="0"/>
              <a:t> – </a:t>
            </a:r>
            <a:r>
              <a:rPr lang="cs-CZ" sz="3200" b="1" dirty="0" smtClean="0"/>
              <a:t>perla nepravidelného tvaru).</a:t>
            </a:r>
            <a:endParaRPr lang="cs-CZ" sz="32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2348880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3200" b="1" dirty="0" smtClean="0"/>
              <a:t>Výstižný název – </a:t>
            </a:r>
            <a:r>
              <a:rPr lang="cs-CZ" sz="3200" b="1" u="sng" dirty="0" smtClean="0">
                <a:solidFill>
                  <a:srgbClr val="FFFF00"/>
                </a:solidFill>
              </a:rPr>
              <a:t>typické znaky – nepravidelné formy, nádhera, okázalost, křivky, oblouky, zlacení.</a:t>
            </a:r>
            <a:r>
              <a:rPr lang="cs-CZ" sz="2800" b="1" dirty="0" smtClean="0"/>
              <a:t> 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3568660"/>
            <a:ext cx="12058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Baroko se rozšířilo po celé Evropě i </a:t>
            </a:r>
            <a:r>
              <a:rPr lang="cs-CZ" sz="3200" b="1" dirty="0"/>
              <a:t>L</a:t>
            </a:r>
            <a:r>
              <a:rPr lang="cs-CZ" sz="3200" b="1" dirty="0" smtClean="0"/>
              <a:t>atinské Americe, ovládlo nejen</a:t>
            </a:r>
            <a:br>
              <a:rPr lang="cs-CZ" sz="3200" b="1" dirty="0" smtClean="0"/>
            </a:br>
            <a:r>
              <a:rPr lang="cs-CZ" sz="3200" b="1" dirty="0" smtClean="0"/>
              <a:t>   architekturu, hudbu, výtvarné umění, literaturu. 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5157192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Baroko působí na city lidí, vyjadřuje protiklad – nedokonalé žití na zemi proti dokonalosti nebes – </a:t>
            </a:r>
            <a:r>
              <a:rPr lang="cs-CZ" sz="3200" b="1" u="sng" dirty="0" smtClean="0">
                <a:solidFill>
                  <a:srgbClr val="FFFF00"/>
                </a:solidFill>
              </a:rPr>
              <a:t>baroko je velmi spjato s církví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620688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V barokních dílech jsou častá náboženská témata – církev barokní</a:t>
            </a:r>
            <a:br>
              <a:rPr lang="cs-CZ" sz="3200" b="1" dirty="0" smtClean="0"/>
            </a:br>
            <a:r>
              <a:rPr lang="cs-CZ" sz="3200" b="1" dirty="0" smtClean="0"/>
              <a:t>   umění</a:t>
            </a:r>
            <a:r>
              <a:rPr lang="cs-CZ" sz="3200" b="1" dirty="0"/>
              <a:t> </a:t>
            </a:r>
            <a:r>
              <a:rPr lang="cs-CZ" sz="3200" b="1" dirty="0" smtClean="0"/>
              <a:t>bohatě podporovala.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1344" y="1988840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Nejvýrazněji se baroko prosadilo v </a:t>
            </a:r>
            <a:r>
              <a:rPr lang="cs-CZ" sz="3200" b="1" u="sng" dirty="0" smtClean="0">
                <a:solidFill>
                  <a:srgbClr val="FFFF00"/>
                </a:solidFill>
              </a:rPr>
              <a:t>architektuře – rozevláté křivky, místo úhlů oblouk, ovál nebo kruh, zlacení, vzácné dřevo, mramor.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7348" y="3429000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Nejvýznamnější stavitelé – </a:t>
            </a:r>
            <a:r>
              <a:rPr lang="cs-CZ" sz="3200" b="1" dirty="0"/>
              <a:t>I</a:t>
            </a:r>
            <a:r>
              <a:rPr lang="cs-CZ" sz="3200" b="1" dirty="0" smtClean="0"/>
              <a:t>tal </a:t>
            </a:r>
            <a:r>
              <a:rPr lang="cs-CZ" sz="3200" b="1" u="sng" dirty="0" err="1" smtClean="0"/>
              <a:t>Gian</a:t>
            </a:r>
            <a:r>
              <a:rPr lang="cs-CZ" sz="3200" b="1" u="sng" dirty="0" smtClean="0"/>
              <a:t> Lorenzo </a:t>
            </a:r>
            <a:r>
              <a:rPr lang="cs-CZ" sz="3200" b="1" u="sng" dirty="0" err="1" smtClean="0"/>
              <a:t>Bernini</a:t>
            </a:r>
            <a:r>
              <a:rPr lang="cs-CZ" sz="3200" b="1" dirty="0"/>
              <a:t> </a:t>
            </a:r>
            <a:r>
              <a:rPr lang="cs-CZ" sz="3200" b="1" dirty="0" smtClean="0"/>
              <a:t>- byl i malíř a sochař- chrám sv. </a:t>
            </a:r>
            <a:r>
              <a:rPr lang="cs-CZ" sz="3200" b="1" dirty="0"/>
              <a:t>P</a:t>
            </a:r>
            <a:r>
              <a:rPr lang="cs-CZ" sz="3200" b="1" dirty="0" smtClean="0"/>
              <a:t>etra v </a:t>
            </a:r>
            <a:r>
              <a:rPr lang="cs-CZ" sz="3200" b="1" dirty="0"/>
              <a:t>Ř</a:t>
            </a:r>
            <a:r>
              <a:rPr lang="cs-CZ" sz="3200" b="1" dirty="0" smtClean="0"/>
              <a:t>ímě), </a:t>
            </a:r>
            <a:r>
              <a:rPr lang="cs-CZ" sz="3200" b="1" u="sng" dirty="0" smtClean="0"/>
              <a:t>Lukas </a:t>
            </a:r>
            <a:r>
              <a:rPr lang="cs-CZ" sz="3200" b="1" u="sng" dirty="0" err="1" smtClean="0"/>
              <a:t>Hildebrandt</a:t>
            </a:r>
            <a:r>
              <a:rPr lang="cs-CZ" sz="3200" b="1" u="sng" dirty="0" smtClean="0"/>
              <a:t> </a:t>
            </a:r>
            <a:r>
              <a:rPr lang="cs-CZ" sz="3200" b="1" dirty="0" smtClean="0"/>
              <a:t>( </a:t>
            </a:r>
            <a:r>
              <a:rPr lang="cs-CZ" sz="3200" b="1" dirty="0"/>
              <a:t>R</a:t>
            </a:r>
            <a:r>
              <a:rPr lang="cs-CZ" sz="3200" b="1" dirty="0" smtClean="0"/>
              <a:t>akušan).</a:t>
            </a:r>
            <a:r>
              <a:rPr lang="cs-CZ" sz="2800" b="1" dirty="0" smtClean="0"/>
              <a:t> 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4941168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/>
              <a:t>Nejvýznamnější malíři</a:t>
            </a:r>
            <a:r>
              <a:rPr lang="cs-CZ" sz="3200" b="1" dirty="0" smtClean="0"/>
              <a:t> –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Caravaggio</a:t>
            </a:r>
            <a:r>
              <a:rPr lang="cs-CZ" sz="3200" b="1" dirty="0" smtClean="0"/>
              <a:t>- obrazy pro římské kostely a </a:t>
            </a:r>
            <a:r>
              <a:rPr lang="cs-CZ" sz="3200" b="1" dirty="0" err="1" smtClean="0"/>
              <a:t>Bartolomea</a:t>
            </a:r>
            <a:r>
              <a:rPr lang="cs-CZ" sz="3200" b="1" dirty="0"/>
              <a:t> </a:t>
            </a:r>
            <a:r>
              <a:rPr lang="cs-CZ" sz="3200" b="1" dirty="0" err="1" smtClean="0"/>
              <a:t>Estebaano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Murillo</a:t>
            </a:r>
            <a:r>
              <a:rPr lang="cs-CZ" sz="3200" b="1" dirty="0"/>
              <a:t> </a:t>
            </a:r>
            <a:r>
              <a:rPr lang="cs-CZ" sz="3200" b="1" dirty="0" smtClean="0"/>
              <a:t>– </a:t>
            </a:r>
            <a:r>
              <a:rPr lang="cs-CZ" sz="3200" b="1" dirty="0"/>
              <a:t>Š</a:t>
            </a:r>
            <a:r>
              <a:rPr lang="cs-CZ" sz="3200" b="1" dirty="0" smtClean="0"/>
              <a:t>panělé.  </a:t>
            </a:r>
            <a:r>
              <a:rPr lang="cs-CZ" sz="3200" b="1" u="sng" dirty="0" smtClean="0">
                <a:solidFill>
                  <a:srgbClr val="FFFF00"/>
                </a:solidFill>
              </a:rPr>
              <a:t>Petr Pavel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Rubense</a:t>
            </a:r>
            <a:r>
              <a:rPr lang="cs-CZ" sz="3200" b="1" u="sng" dirty="0" smtClean="0">
                <a:solidFill>
                  <a:srgbClr val="FFFF00"/>
                </a:solidFill>
              </a:rPr>
              <a:t> a Rembrandt- šerosvit, hra stínů a světla – Nizozemci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2606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</a:t>
            </a:r>
            <a:r>
              <a:rPr lang="cs-CZ" dirty="0" err="1" smtClean="0"/>
              <a:t>Gian</a:t>
            </a:r>
            <a:r>
              <a:rPr lang="cs-CZ" dirty="0" smtClean="0"/>
              <a:t> Lorenzo </a:t>
            </a:r>
            <a:r>
              <a:rPr lang="cs-CZ" dirty="0" err="1" smtClean="0"/>
              <a:t>Bernini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4152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–Johann  Lukas  von </a:t>
            </a:r>
            <a:r>
              <a:rPr lang="cs-CZ" dirty="0" err="1" smtClean="0"/>
              <a:t>Hildebrandt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1052736"/>
            <a:ext cx="4968552" cy="58052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124744"/>
            <a:ext cx="468052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71464" y="3326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Petr Pavel </a:t>
            </a:r>
            <a:r>
              <a:rPr lang="cs-CZ" dirty="0" err="1" smtClean="0"/>
              <a:t>Rubense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3210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</a:t>
            </a:r>
            <a:r>
              <a:rPr lang="cs-CZ" dirty="0"/>
              <a:t>–Rembrandt </a:t>
            </a:r>
            <a:r>
              <a:rPr lang="cs-CZ" dirty="0" err="1"/>
              <a:t>Harmenszoon</a:t>
            </a:r>
            <a:r>
              <a:rPr lang="cs-CZ" dirty="0"/>
              <a:t> van </a:t>
            </a:r>
            <a:r>
              <a:rPr lang="cs-CZ" dirty="0" err="1"/>
              <a:t>Rijn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52736"/>
            <a:ext cx="5040560" cy="5400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052736"/>
            <a:ext cx="50405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1344" y="476672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Barokní </a:t>
            </a:r>
            <a:r>
              <a:rPr lang="cs-CZ" sz="3200" b="1" u="sng" dirty="0" smtClean="0"/>
              <a:t>hudba byla vznešená majestátní</a:t>
            </a:r>
            <a:r>
              <a:rPr lang="cs-CZ" sz="3200" b="1" dirty="0" smtClean="0"/>
              <a:t>, vznikaly nové formy –</a:t>
            </a:r>
            <a:br>
              <a:rPr lang="cs-CZ" sz="3200" b="1" dirty="0" smtClean="0"/>
            </a:br>
            <a:r>
              <a:rPr lang="cs-CZ" sz="3200" b="1" dirty="0" smtClean="0"/>
              <a:t>  </a:t>
            </a:r>
            <a:r>
              <a:rPr lang="cs-CZ" sz="3200" b="1" u="sng" dirty="0" smtClean="0"/>
              <a:t>sonáta, </a:t>
            </a:r>
            <a:r>
              <a:rPr lang="cs-CZ" sz="3200" b="1" u="sng" dirty="0" err="1" smtClean="0"/>
              <a:t>fuga,opera</a:t>
            </a:r>
            <a:r>
              <a:rPr lang="cs-CZ" sz="3200" b="1" u="sng" dirty="0"/>
              <a:t> </a:t>
            </a:r>
            <a:r>
              <a:rPr lang="cs-CZ" sz="3200" b="1" u="sng" dirty="0" smtClean="0"/>
              <a:t>– nový prvek – árie. Oblíbené byly varhany.</a:t>
            </a:r>
            <a:r>
              <a:rPr lang="cs-CZ" sz="3200" b="1" dirty="0" smtClean="0"/>
              <a:t> </a:t>
            </a:r>
            <a:endParaRPr lang="cs-CZ" sz="3200" b="1" u="sng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2495798"/>
            <a:ext cx="12349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3200" b="1" dirty="0" smtClean="0"/>
              <a:t>Nejznámější skladatelé -Claudio </a:t>
            </a:r>
            <a:r>
              <a:rPr lang="cs-CZ" sz="3200" b="1" dirty="0" err="1" smtClean="0"/>
              <a:t>Monrte</a:t>
            </a:r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Verdi, Antonio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Vivaldi</a:t>
            </a:r>
            <a:r>
              <a:rPr lang="cs-CZ" sz="3200" b="1" u="sng" dirty="0" smtClean="0">
                <a:solidFill>
                  <a:srgbClr val="FFFF00"/>
                </a:solidFill>
              </a:rPr>
              <a:t> -Italie, Němci Georg </a:t>
            </a:r>
            <a:r>
              <a:rPr lang="cs-CZ" sz="3200" b="1" u="sng" dirty="0">
                <a:solidFill>
                  <a:srgbClr val="FFFF00"/>
                </a:solidFill>
              </a:rPr>
              <a:t>F</a:t>
            </a:r>
            <a:r>
              <a:rPr lang="cs-CZ" sz="3200" b="1" u="sng" dirty="0" smtClean="0">
                <a:solidFill>
                  <a:srgbClr val="FFFF00"/>
                </a:solidFill>
              </a:rPr>
              <a:t>ridrich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Handel</a:t>
            </a:r>
            <a:r>
              <a:rPr lang="cs-CZ" sz="3200" b="1" u="sng" dirty="0" smtClean="0">
                <a:solidFill>
                  <a:srgbClr val="FFFF00"/>
                </a:solidFill>
              </a:rPr>
              <a:t>, Johan Sebastian Bach –skvělé varhany.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24680" y="4656038"/>
            <a:ext cx="12457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barokní literatuře se proslavil  Španěl </a:t>
            </a:r>
            <a:r>
              <a:rPr lang="cs-CZ" sz="3200" b="1" u="sng" dirty="0" smtClean="0"/>
              <a:t>Miguel de Cervantes</a:t>
            </a:r>
            <a:r>
              <a:rPr lang="cs-CZ" sz="3200" b="1" dirty="0" smtClean="0"/>
              <a:t> – dílo</a:t>
            </a:r>
            <a:br>
              <a:rPr lang="cs-CZ" sz="3200" b="1" dirty="0" smtClean="0"/>
            </a:br>
            <a:r>
              <a:rPr lang="cs-CZ" sz="3200" b="1" dirty="0" smtClean="0"/>
              <a:t>  don </a:t>
            </a:r>
            <a:r>
              <a:rPr lang="cs-CZ" sz="3200" b="1" dirty="0" err="1" smtClean="0"/>
              <a:t>Quijot</a:t>
            </a:r>
            <a:endParaRPr lang="cs-CZ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5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1" y="980729"/>
            <a:ext cx="5040559" cy="55446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71464" y="2606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Obr.č.5 - Antonio </a:t>
            </a:r>
            <a:r>
              <a:rPr lang="cs-CZ" dirty="0" err="1"/>
              <a:t>Lucio</a:t>
            </a:r>
            <a:r>
              <a:rPr lang="cs-CZ" dirty="0"/>
              <a:t> </a:t>
            </a:r>
            <a:r>
              <a:rPr lang="cs-CZ" dirty="0" err="1" smtClean="0"/>
              <a:t>Vivaldi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980729"/>
            <a:ext cx="4896544" cy="55446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80176" y="2606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Obr.č.6 </a:t>
            </a:r>
            <a:r>
              <a:rPr lang="cs-CZ" dirty="0" smtClean="0"/>
              <a:t>- Johann </a:t>
            </a:r>
            <a:r>
              <a:rPr lang="cs-CZ" dirty="0"/>
              <a:t>Sebastian </a:t>
            </a:r>
            <a:r>
              <a:rPr lang="cs-CZ" dirty="0" smtClean="0"/>
              <a:t>Bach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0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35760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solidFill>
                  <a:srgbClr val="FFFF00"/>
                </a:solidFill>
              </a:rPr>
              <a:t>Vyplň vodorovně křížovku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" y="1237710"/>
            <a:ext cx="7416823" cy="550365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36160" y="1262365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b="1" dirty="0" smtClean="0"/>
              <a:t>Barokní skladatel- J.S. B</a:t>
            </a:r>
            <a:r>
              <a:rPr lang="cs-CZ" sz="2400" b="1" dirty="0"/>
              <a:t> </a:t>
            </a:r>
            <a:r>
              <a:rPr lang="cs-CZ" sz="2400" b="1" dirty="0" smtClean="0"/>
              <a:t>- - .</a:t>
            </a:r>
          </a:p>
          <a:p>
            <a:pPr marL="457200" indent="-457200">
              <a:buAutoNum type="arabicPeriod"/>
            </a:pPr>
            <a:r>
              <a:rPr lang="cs-CZ" sz="2400" b="1" dirty="0" smtClean="0"/>
              <a:t>Často používaný materiál v barokním stavitelství: z - - - - .</a:t>
            </a:r>
          </a:p>
          <a:p>
            <a:pPr marL="457200" indent="-457200">
              <a:buAutoNum type="arabicPeriod"/>
            </a:pPr>
            <a:r>
              <a:rPr lang="cs-CZ" sz="2400" b="1" dirty="0" smtClean="0"/>
              <a:t>Barokní stavitel : </a:t>
            </a:r>
            <a:r>
              <a:rPr lang="cs-CZ" sz="2400" b="1" dirty="0" err="1" smtClean="0"/>
              <a:t>Gian</a:t>
            </a:r>
            <a:r>
              <a:rPr lang="cs-CZ" sz="2400" b="1" dirty="0" smtClean="0"/>
              <a:t> Lorenzo B - - - - - - .</a:t>
            </a:r>
          </a:p>
          <a:p>
            <a:pPr marL="457200" indent="-457200">
              <a:buAutoNum type="arabicPeriod"/>
            </a:pPr>
            <a:r>
              <a:rPr lang="cs-CZ" sz="2400" b="1" dirty="0" smtClean="0"/>
              <a:t>Jediná povolená víra v baroku : k - - - - - - - - .</a:t>
            </a:r>
          </a:p>
          <a:p>
            <a:pPr marL="457200" indent="-457200">
              <a:buAutoNum type="arabicPeriod"/>
            </a:pPr>
            <a:r>
              <a:rPr lang="cs-CZ" sz="2400" b="1" dirty="0" smtClean="0"/>
              <a:t>Baroko velmi podporovala </a:t>
            </a:r>
            <a:br>
              <a:rPr lang="cs-CZ" sz="2400" b="1" dirty="0" smtClean="0"/>
            </a:br>
            <a:r>
              <a:rPr lang="cs-CZ" sz="2400" b="1" dirty="0" smtClean="0"/>
              <a:t>c - - - - - .</a:t>
            </a:r>
          </a:p>
          <a:p>
            <a:pPr marL="457200" indent="-457200">
              <a:buAutoNum type="arabicPeriod"/>
            </a:pPr>
            <a:r>
              <a:rPr lang="cs-CZ" sz="2400" b="1" dirty="0" smtClean="0"/>
              <a:t>Často používaný materiál v barokní architektuře : zlato, mramor a v - - - - -   dřevo. </a:t>
            </a:r>
          </a:p>
          <a:p>
            <a:pPr marL="457200" indent="-457200">
              <a:buAutoNum type="arabicPeriod"/>
            </a:pPr>
            <a:r>
              <a:rPr lang="cs-CZ" sz="2400" b="1" dirty="0" smtClean="0"/>
              <a:t>Nový prvek hudby v baroku :</a:t>
            </a:r>
            <a:br>
              <a:rPr lang="cs-CZ" sz="2400" b="1" dirty="0" smtClean="0"/>
            </a:br>
            <a:r>
              <a:rPr lang="cs-CZ" sz="2400" b="1" dirty="0" smtClean="0"/>
              <a:t> o - - - - 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312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196752"/>
            <a:ext cx="10441159" cy="535964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55840" y="2606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FF00"/>
                </a:solidFill>
              </a:rPr>
              <a:t>Řešení</a:t>
            </a:r>
            <a:endParaRPr lang="cs-CZ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2533</TotalTime>
  <Words>311</Words>
  <Application>Microsoft Office PowerPoint</Application>
  <PresentationFormat>Širokoúhlá obrazovka</PresentationFormat>
  <Paragraphs>29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SESTKA</cp:lastModifiedBy>
  <cp:revision>285</cp:revision>
  <dcterms:created xsi:type="dcterms:W3CDTF">2014-02-05T17:07:28Z</dcterms:created>
  <dcterms:modified xsi:type="dcterms:W3CDTF">2018-10-24T08:24:57Z</dcterms:modified>
</cp:coreProperties>
</file>