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1" r:id="rId1"/>
  </p:sldMasterIdLst>
  <p:sldIdLst>
    <p:sldId id="266" r:id="rId2"/>
    <p:sldId id="256" r:id="rId3"/>
    <p:sldId id="263" r:id="rId4"/>
    <p:sldId id="260" r:id="rId5"/>
    <p:sldId id="277" r:id="rId6"/>
    <p:sldId id="282" r:id="rId7"/>
    <p:sldId id="283" r:id="rId8"/>
    <p:sldId id="28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434" autoAdjust="0"/>
  </p:normalViewPr>
  <p:slideViewPr>
    <p:cSldViewPr>
      <p:cViewPr varScale="1">
        <p:scale>
          <a:sx n="65" d="100"/>
          <a:sy n="65" d="100"/>
        </p:scale>
        <p:origin x="4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1776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21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47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172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469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922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219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004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254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282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781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090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507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11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622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61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45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8173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335360" y="1682805"/>
            <a:ext cx="11737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/>
              <a:t> </a:t>
            </a:r>
            <a:endParaRPr lang="cs-CZ" sz="2800" b="1" u="sng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9416" y="836712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u="sng" dirty="0" smtClean="0">
                <a:solidFill>
                  <a:srgbClr val="FFFF00"/>
                </a:solidFill>
              </a:rPr>
              <a:t>Čechy v době Předbělohorské-nástup Habsburků</a:t>
            </a:r>
            <a:endParaRPr lang="cs-CZ" sz="4000" b="1" u="sng" dirty="0">
              <a:solidFill>
                <a:srgbClr val="92D05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256240" y="332656"/>
            <a:ext cx="367240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ZŠ a MŠ </a:t>
            </a:r>
            <a:r>
              <a:rPr lang="cs-CZ" sz="2800" b="1" dirty="0"/>
              <a:t>V</a:t>
            </a:r>
            <a:r>
              <a:rPr lang="cs-CZ" sz="2800" b="1" dirty="0" smtClean="0"/>
              <a:t>routek</a:t>
            </a:r>
            <a:br>
              <a:rPr lang="cs-CZ" sz="2800" b="1" dirty="0" smtClean="0"/>
            </a:br>
            <a:r>
              <a:rPr lang="cs-CZ" sz="2000" b="1" dirty="0" smtClean="0"/>
              <a:t>zpracoval: Mgr. Ivana Zelenková</a:t>
            </a:r>
            <a:br>
              <a:rPr lang="cs-CZ" sz="2000" b="1" dirty="0" smtClean="0"/>
            </a:br>
            <a:r>
              <a:rPr lang="cs-CZ" sz="2000" b="1" dirty="0" smtClean="0"/>
              <a:t>D 8,  září - říjen</a:t>
            </a:r>
            <a:endParaRPr lang="cs-CZ" sz="28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544" y="2564904"/>
            <a:ext cx="4104456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56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692696"/>
            <a:ext cx="12504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2800" b="1" u="sng" dirty="0" smtClean="0">
                <a:solidFill>
                  <a:srgbClr val="FFFF00"/>
                </a:solidFill>
              </a:rPr>
              <a:t>1526 – mezník v českých dějinách – vymřel rod </a:t>
            </a:r>
            <a:r>
              <a:rPr lang="cs-CZ" sz="2800" b="1" u="sng" dirty="0" err="1" smtClean="0">
                <a:solidFill>
                  <a:srgbClr val="FFFF00"/>
                </a:solidFill>
              </a:rPr>
              <a:t>Jagelonců</a:t>
            </a:r>
            <a:r>
              <a:rPr lang="cs-CZ" sz="2800" b="1" u="sng" dirty="0" smtClean="0">
                <a:solidFill>
                  <a:srgbClr val="FFFF00"/>
                </a:solidFill>
              </a:rPr>
              <a:t>, nástup Habsburků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91344" y="1700808"/>
            <a:ext cx="12000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 </a:t>
            </a:r>
            <a:r>
              <a:rPr lang="cs-CZ" sz="3200" b="1" u="sng" dirty="0" smtClean="0"/>
              <a:t>Českými stavy byl zvolen novým českým králem Ferdinand I, Habsburkové se staly nejmocnějším evropským královským rodem</a:t>
            </a:r>
            <a:r>
              <a:rPr lang="cs-CZ" sz="3200" b="1" dirty="0" smtClean="0"/>
              <a:t>.</a:t>
            </a:r>
            <a:br>
              <a:rPr lang="cs-CZ" sz="3200" b="1" dirty="0" smtClean="0"/>
            </a:br>
            <a:r>
              <a:rPr lang="cs-CZ" sz="2400" b="1" i="1" dirty="0" smtClean="0"/>
              <a:t>(vládly kromě Evropy i v </a:t>
            </a:r>
            <a:r>
              <a:rPr lang="cs-CZ" sz="2400" b="1" i="1" dirty="0" err="1" smtClean="0"/>
              <a:t>Itálii,Nizozemsku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Španělsku,část</a:t>
            </a:r>
            <a:r>
              <a:rPr lang="cs-CZ" sz="2400" b="1" i="1" dirty="0" smtClean="0"/>
              <a:t> Svaté říše ř.)</a:t>
            </a:r>
            <a:endParaRPr lang="cs-CZ" sz="2400" b="1" i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3573016"/>
            <a:ext cx="120581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Hospodářské postavení českého království  v rámci R – U bylo významné – největší, nejbohatší, poskytovalo R-U nejvíc financí na válku s Turky (1529 - ohrožovali Uhersko)</a:t>
            </a:r>
            <a:endParaRPr lang="cs-CZ" sz="32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5517232"/>
            <a:ext cx="117846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u="sng" dirty="0" smtClean="0"/>
              <a:t>V Čechách pokračoval hospodářský rozvoj : těžba stříbra –Jáchymov, Kutná Hora, rybníkářství, pivovarnictví, pěstování obilí</a:t>
            </a:r>
            <a:r>
              <a:rPr lang="cs-CZ" sz="3200" b="1" dirty="0" smtClean="0"/>
              <a:t>.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07368" y="26064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Obr.č.1 – císař Ferdinand I. Habsburský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464152" y="332656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Obr.č.2 – původní erb Habsburků</a:t>
            </a:r>
            <a:endParaRPr lang="cs-CZ" dirty="0"/>
          </a:p>
        </p:txBody>
      </p:sp>
      <p:pic>
        <p:nvPicPr>
          <p:cNvPr id="2050" name="Picture 2" descr="císař Ferdinand I. na obrazu Hanse Bocksbergera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764704"/>
            <a:ext cx="4104456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ůvodní erb hrabat z Habsburk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112" y="836712"/>
            <a:ext cx="4248472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83840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404664"/>
            <a:ext cx="123606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2800" b="1" dirty="0" smtClean="0"/>
              <a:t>I přes hospodářský rozvoj české země stále zaostávaly za západní Evropou- </a:t>
            </a:r>
            <a:r>
              <a:rPr lang="cs-CZ" sz="2800" b="1" u="sng" dirty="0" smtClean="0"/>
              <a:t>ležely mimo hlavní dálkové obchodní trasy, prodělávaly na vývozu nezpracované suroviny – kovy , hlavně měď a stříbro.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91344" y="2276872"/>
            <a:ext cx="118813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2800" b="1" u="sng" dirty="0" smtClean="0"/>
              <a:t>Česká předbělohorská společnost měla v době nástupu Habsburků stále </a:t>
            </a:r>
            <a:r>
              <a:rPr lang="cs-CZ" sz="2800" b="1" u="sng" dirty="0" smtClean="0">
                <a:solidFill>
                  <a:srgbClr val="FFFF00"/>
                </a:solidFill>
              </a:rPr>
              <a:t>stavovský charakter. ( 3 stavy – vyšší  šlechta - páni, nižší šlechta-zemané, zástupci královských měst, zpočátku spolu s církví na Moravě).</a:t>
            </a:r>
            <a:endParaRPr lang="cs-CZ" sz="28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27348" y="3987061"/>
            <a:ext cx="11521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2800" b="1" u="sng" dirty="0" smtClean="0">
                <a:solidFill>
                  <a:srgbClr val="FFFF00"/>
                </a:solidFill>
              </a:rPr>
              <a:t>Stavy měly značnou politickou moc hlavně díky zemským sněmům, které volily krále a povolovaly králi výběr daní – berní daně.</a:t>
            </a:r>
            <a:endParaRPr lang="cs-CZ" sz="28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91344" y="5499229"/>
            <a:ext cx="11665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 </a:t>
            </a:r>
            <a:r>
              <a:rPr lang="cs-CZ" sz="2800" b="1" u="sng" dirty="0" smtClean="0">
                <a:solidFill>
                  <a:srgbClr val="FFFF00"/>
                </a:solidFill>
              </a:rPr>
              <a:t>Ferdinand I. – chtěl vládnout absolutisticky ( dle vzoru ze Španělska)- tvrdě se střetl se stavy – boj o moc  po celé 16. století</a:t>
            </a:r>
            <a:endParaRPr lang="cs-CZ" sz="28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2887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91344" y="1412776"/>
            <a:ext cx="11881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Ferdinand I. porušil slib a nutil české stavy shromáždit vojsko proti protestantům ( ti byli poraženi bez české účasti) – uvnitř stavů vznikl spor mezi šlechtickými stavy a 3.stavem. </a:t>
            </a:r>
            <a:endParaRPr lang="cs-CZ" sz="3200" b="1" u="sng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227348" y="3647926"/>
            <a:ext cx="119646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</a:t>
            </a:r>
            <a:r>
              <a:rPr lang="cs-CZ" sz="3200" b="1" u="sng" dirty="0"/>
              <a:t> </a:t>
            </a:r>
            <a:r>
              <a:rPr lang="cs-CZ" sz="3200" b="1" u="sng" dirty="0">
                <a:solidFill>
                  <a:srgbClr val="FFFF00"/>
                </a:solidFill>
              </a:rPr>
              <a:t>Ferdinand potrestal za neúčast města – </a:t>
            </a:r>
            <a:r>
              <a:rPr lang="cs-CZ" sz="3200" b="1" u="sng" dirty="0" smtClean="0">
                <a:solidFill>
                  <a:srgbClr val="FFFF00"/>
                </a:solidFill>
              </a:rPr>
              <a:t>3.stav- hospodářsky , omezil jejich politickou moc a do vedení měst dosadil šlechtu</a:t>
            </a:r>
            <a:r>
              <a:rPr lang="cs-CZ" sz="3200" b="1" dirty="0" smtClean="0">
                <a:solidFill>
                  <a:srgbClr val="FFFF00"/>
                </a:solidFill>
              </a:rPr>
              <a:t>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1344" y="5376118"/>
            <a:ext cx="11665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Omezit vliv měst se podařilo Ferdinandovi jen částečně – spory mezi městy a panovníkem trvaly dál.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95600" y="404664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solidFill>
                  <a:srgbClr val="FFFF00"/>
                </a:solidFill>
              </a:rPr>
              <a:t>První český stavovský odboj , 1546-1547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7568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91344" y="2257708"/>
            <a:ext cx="11881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Ferdinand I. </a:t>
            </a:r>
            <a:r>
              <a:rPr lang="cs-CZ" sz="3200" b="1" dirty="0"/>
              <a:t>c</a:t>
            </a:r>
            <a:r>
              <a:rPr lang="cs-CZ" sz="3200" b="1" dirty="0" smtClean="0"/>
              <a:t>htěl posílit katolickou víru (80% protestantů)- svěřoval důležité  a výnosné úřady katolíkům, pomoci měl i příchod Jezuitů 1556.  </a:t>
            </a:r>
            <a:endParaRPr lang="cs-CZ" sz="3200" b="1" u="sng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227348" y="4667652"/>
            <a:ext cx="11964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</a:t>
            </a:r>
            <a:r>
              <a:rPr lang="cs-CZ" sz="3200" b="1" u="sng" dirty="0"/>
              <a:t> </a:t>
            </a:r>
            <a:r>
              <a:rPr lang="cs-CZ" sz="3200" b="1" u="sng" dirty="0" smtClean="0">
                <a:solidFill>
                  <a:srgbClr val="FFFF00"/>
                </a:solidFill>
              </a:rPr>
              <a:t>Časem se počet katolíků zvyšoval díky rekatolizaci, ale v roce 1609  </a:t>
            </a:r>
            <a:r>
              <a:rPr lang="cs-CZ" sz="3200" b="1" u="sng" dirty="0" smtClean="0">
                <a:solidFill>
                  <a:srgbClr val="FFFF00"/>
                </a:solidFill>
              </a:rPr>
              <a:t>si </a:t>
            </a:r>
            <a:r>
              <a:rPr lang="cs-CZ" sz="3200" b="1" u="sng" dirty="0" smtClean="0">
                <a:solidFill>
                  <a:srgbClr val="FFFF00"/>
                </a:solidFill>
              </a:rPr>
              <a:t>čeští stavové  vymohli na císaři Rudolfu II. </a:t>
            </a:r>
            <a:r>
              <a:rPr lang="cs-CZ" sz="3200" b="1" u="sng" dirty="0">
                <a:solidFill>
                  <a:srgbClr val="FFFF00"/>
                </a:solidFill>
              </a:rPr>
              <a:t>(</a:t>
            </a:r>
            <a:r>
              <a:rPr lang="cs-CZ" sz="3200" b="1" u="sng" dirty="0" smtClean="0">
                <a:solidFill>
                  <a:srgbClr val="FFFF00"/>
                </a:solidFill>
              </a:rPr>
              <a:t>na trůn nastoupil r.1576-1611) „Majestát o náboženské svobodě“</a:t>
            </a:r>
            <a:r>
              <a:rPr lang="cs-CZ" sz="3200" b="1" dirty="0" smtClean="0">
                <a:solidFill>
                  <a:srgbClr val="FFFF00"/>
                </a:solidFill>
              </a:rPr>
              <a:t>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07368" y="260648"/>
            <a:ext cx="112332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Ferdinand I. byl katolíkem  - Čechy od husitských dob převážně protestantské – studenti vracející se ze zahraničí přinášeli myšlenky</a:t>
            </a:r>
            <a:r>
              <a:rPr lang="cs-CZ" sz="3200" b="1" dirty="0" smtClean="0">
                <a:solidFill>
                  <a:srgbClr val="FFFF00"/>
                </a:solidFill>
              </a:rPr>
              <a:t> </a:t>
            </a:r>
            <a:r>
              <a:rPr lang="cs-CZ" sz="3200" b="1" u="sng" dirty="0" smtClean="0">
                <a:solidFill>
                  <a:srgbClr val="FFFF00"/>
                </a:solidFill>
              </a:rPr>
              <a:t>Martina Luthera a </a:t>
            </a:r>
            <a:r>
              <a:rPr lang="cs-CZ" sz="3200" b="1" u="sng" dirty="0">
                <a:solidFill>
                  <a:srgbClr val="FFFF00"/>
                </a:solidFill>
              </a:rPr>
              <a:t>J</a:t>
            </a:r>
            <a:r>
              <a:rPr lang="cs-CZ" sz="3200" b="1" u="sng" dirty="0" smtClean="0">
                <a:solidFill>
                  <a:srgbClr val="FFFF00"/>
                </a:solidFill>
              </a:rPr>
              <a:t>ana Kalvína – reformátoři.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4170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91344" y="2978949"/>
            <a:ext cx="11881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Rudolf II. se stále častěji uzavíral před světem v paláci, věnoval se pouze svým sbírkám, jeho mladší bratr Matyáš chtěl vládnout – otevřený konflikt- mír 1608. </a:t>
            </a:r>
            <a:endParaRPr lang="cs-CZ" sz="3200" b="1" u="sng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227348" y="4201924"/>
            <a:ext cx="11964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Rudolfovi pomáhaly proti  Matyášovi  české stavy , ten se však nedokázal vyrovnat s </a:t>
            </a:r>
            <a:r>
              <a:rPr lang="cs-CZ" sz="2800" b="1" smtClean="0"/>
              <a:t>náboženskou svobodou.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1344" y="5664150"/>
            <a:ext cx="11665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35360" y="1006857"/>
            <a:ext cx="112332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Byl </a:t>
            </a:r>
            <a:r>
              <a:rPr lang="cs-CZ" sz="3200" b="1" u="sng" dirty="0">
                <a:solidFill>
                  <a:srgbClr val="FFFF00"/>
                </a:solidFill>
              </a:rPr>
              <a:t>nejvíce pozitivně hodnocen z Habsburků vládnoucí v Čechách ( zvolil si za své sídelní město Prahu. Byl velmi vzdělaný a podivínský, víc než mocenská politika ho zajímala věda a umění.</a:t>
            </a:r>
          </a:p>
          <a:p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079776" y="332656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/>
              <a:t>RUDOLF II.</a:t>
            </a:r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22640262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35360" y="116632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Obr. č. 5 – Rudolf </a:t>
            </a:r>
            <a:r>
              <a:rPr lang="cs-CZ" sz="2000" dirty="0"/>
              <a:t>II. Císař Svaté říše římské, český, uherský a chorvatský král a rakouský arcivévoda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821161" y="116632"/>
            <a:ext cx="26511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Obr.č.6 – Rudolf II. v 15 letech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15752" y="6461720"/>
            <a:ext cx="5040560" cy="43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2050" name="Picture 2" descr="Rudolf II. na portrétu od Hanse von Aachen (~1606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972343"/>
            <a:ext cx="4968552" cy="576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5960" y="980728"/>
            <a:ext cx="2974209" cy="4392488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2344" y="980728"/>
            <a:ext cx="2880320" cy="4392488"/>
          </a:xfrm>
          <a:prstGeom prst="rect">
            <a:avLst/>
          </a:prstGeom>
        </p:spPr>
      </p:pic>
      <p:sp>
        <p:nvSpPr>
          <p:cNvPr id="14" name="TextovéPole 13"/>
          <p:cNvSpPr txBox="1"/>
          <p:nvPr/>
        </p:nvSpPr>
        <p:spPr>
          <a:xfrm>
            <a:off x="9192344" y="26064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Koruna Rudolfa  II.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2628</TotalTime>
  <Words>516</Words>
  <Application>Microsoft Office PowerPoint</Application>
  <PresentationFormat>Širokoúhlá obrazovka</PresentationFormat>
  <Paragraphs>28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PETKA</cp:lastModifiedBy>
  <cp:revision>283</cp:revision>
  <dcterms:created xsi:type="dcterms:W3CDTF">2014-02-05T17:07:28Z</dcterms:created>
  <dcterms:modified xsi:type="dcterms:W3CDTF">2019-10-25T09:36:56Z</dcterms:modified>
</cp:coreProperties>
</file>