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0" r:id="rId3"/>
    <p:sldId id="263" r:id="rId4"/>
    <p:sldId id="261" r:id="rId5"/>
    <p:sldId id="257" r:id="rId6"/>
    <p:sldId id="258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w-metternich.jpg" TargetMode="External"/><Relationship Id="rId2" Type="http://schemas.openxmlformats.org/officeDocument/2006/relationships/hyperlink" Target="http://commons.wikimedia.org/wiki/File:Francesco_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Rieger_brozik.png" TargetMode="External"/><Relationship Id="rId4" Type="http://schemas.openxmlformats.org/officeDocument/2006/relationships/hyperlink" Target="http://commons.wikimedia.org/wiki/File:Franz_Anton_von_Kolowrat-Liebsteinsk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5" y="6206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FF00"/>
                </a:solidFill>
              </a:rPr>
              <a:t>ČESKÉ ZEMĚ V DOBĚ PŘEDBŘEZNOVÉ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682805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Etapě českých dějin od r. 1792 ( panování císaře Leopolda II. až do březnového povstání Pražanů v r. 1848 se říká „DOBA PŘEDBŘEZNOVÁ“. 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83230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5.3.2014,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3338989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Rakousko se snaží po celou tuto dobu zabránit „novotám“ osvícenců, obává se přenesení revoluční nálady z francouzské revoluce ( poprava krále).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850" y="4869160"/>
            <a:ext cx="11881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Na trůn nastupuje </a:t>
            </a:r>
            <a:r>
              <a:rPr lang="cs-CZ" sz="2800" b="1" u="sng" dirty="0" smtClean="0"/>
              <a:t>František II.</a:t>
            </a:r>
            <a:r>
              <a:rPr lang="cs-CZ" sz="2800" b="1" dirty="0" smtClean="0"/>
              <a:t> vládl (1792 – 1835)- pravý opak svého otce </a:t>
            </a:r>
            <a:br>
              <a:rPr lang="cs-CZ" sz="2800" b="1" dirty="0" smtClean="0"/>
            </a:br>
            <a:r>
              <a:rPr lang="cs-CZ" sz="2800" b="1" dirty="0" smtClean="0"/>
              <a:t>  (Leopolda II.-podporoval osvícenství). Nenáviděl reformy, osvícenský</a:t>
            </a:r>
            <a:br>
              <a:rPr lang="cs-CZ" sz="2800" b="1" dirty="0" smtClean="0"/>
            </a:br>
            <a:r>
              <a:rPr lang="cs-CZ" sz="2800" b="1" dirty="0" smtClean="0"/>
              <a:t>  absolutismus nahradil </a:t>
            </a:r>
            <a:r>
              <a:rPr lang="cs-CZ" sz="2800" b="1" u="sng" dirty="0" smtClean="0"/>
              <a:t>absolutismem policejním.</a:t>
            </a:r>
            <a:r>
              <a:rPr lang="cs-CZ" sz="2800" b="1" dirty="0" smtClean="0"/>
              <a:t>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548680"/>
            <a:ext cx="1101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Oporou vlády se stala státní policie a byrokratický úřední aparát, byla zavedena cenzura.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1844824"/>
            <a:ext cx="11928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závěru vlády Napoleona ve </a:t>
            </a:r>
            <a:r>
              <a:rPr lang="cs-CZ" sz="2800" b="1" dirty="0"/>
              <a:t>F</a:t>
            </a:r>
            <a:r>
              <a:rPr lang="cs-CZ" sz="2800" b="1" dirty="0" smtClean="0"/>
              <a:t>rancii a konce Svaté říše římské </a:t>
            </a:r>
            <a:r>
              <a:rPr lang="cs-CZ" sz="2800" b="1" dirty="0" smtClean="0">
                <a:solidFill>
                  <a:srgbClr val="FFFF00"/>
                </a:solidFill>
              </a:rPr>
              <a:t>přijal rakouský císař František II. r. 1804 dědičný titul rakouského císaře</a:t>
            </a:r>
            <a:r>
              <a:rPr lang="cs-CZ" sz="2800" b="1" dirty="0" smtClean="0"/>
              <a:t> ( viz. Napoleon).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376" y="3429000"/>
            <a:ext cx="11377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Hospodářství Rakouska bylo ve špatném stavu, </a:t>
            </a:r>
            <a:r>
              <a:rPr lang="cs-CZ" sz="2800" b="1" u="sng" dirty="0" smtClean="0"/>
              <a:t>r. 1811 došlo k státnímu bankrotu</a:t>
            </a:r>
            <a:r>
              <a:rPr lang="cs-CZ" sz="2800" b="1" dirty="0" smtClean="0"/>
              <a:t> (vyhlášení úpadku a znehodnocení měny). Rakousko však patřilo mezi vítězné </a:t>
            </a:r>
            <a:r>
              <a:rPr lang="cs-CZ" sz="2800" b="1" dirty="0" err="1" smtClean="0"/>
              <a:t>velmoce</a:t>
            </a:r>
            <a:r>
              <a:rPr lang="cs-CZ" sz="2800" b="1" dirty="0" smtClean="0"/>
              <a:t> a určovalo osud „</a:t>
            </a:r>
            <a:r>
              <a:rPr lang="cs-CZ" sz="2800" b="1" dirty="0" err="1" smtClean="0"/>
              <a:t>ponapoleonovské</a:t>
            </a:r>
            <a:r>
              <a:rPr lang="cs-CZ" sz="2800" b="1" dirty="0" smtClean="0"/>
              <a:t> „ Evropy. Hlavním politikem byl </a:t>
            </a:r>
            <a:r>
              <a:rPr lang="cs-CZ" sz="2800" b="1" u="sng" dirty="0" smtClean="0">
                <a:solidFill>
                  <a:srgbClr val="FFFF00"/>
                </a:solidFill>
              </a:rPr>
              <a:t>kancléř Metternich.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9376" y="5733256"/>
            <a:ext cx="1137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Metternich byl nepřítelem svobody slova a národnostních myšlenek.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5486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František II.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6"/>
            <a:ext cx="4824537" cy="55446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464152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Obr.č.2 - Metternich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93" y="1052737"/>
            <a:ext cx="475297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1034733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Soupeřem v politice byl hrabě </a:t>
            </a:r>
            <a:r>
              <a:rPr lang="cs-CZ" sz="2800" b="1" u="sng" dirty="0" smtClean="0"/>
              <a:t>František Antonín Kolovrat – </a:t>
            </a:r>
            <a:r>
              <a:rPr lang="cs-CZ" sz="2800" b="1" u="sng" dirty="0" err="1" smtClean="0"/>
              <a:t>Libštejnský</a:t>
            </a:r>
            <a:r>
              <a:rPr lang="cs-CZ" sz="2800" b="1" dirty="0" smtClean="0"/>
              <a:t>,</a:t>
            </a:r>
            <a:br>
              <a:rPr lang="cs-CZ" sz="2800" b="1" dirty="0" smtClean="0"/>
            </a:br>
            <a:r>
              <a:rPr lang="cs-CZ" sz="2800" b="1" dirty="0" smtClean="0"/>
              <a:t>   policejní ředitel v Praze. Po jeho odjezdu do Vídně nastoupil </a:t>
            </a:r>
            <a:r>
              <a:rPr lang="cs-CZ" sz="2800" b="1" u="sng" dirty="0" smtClean="0"/>
              <a:t>Karel </a:t>
            </a:r>
            <a:r>
              <a:rPr lang="cs-CZ" sz="2800" b="1" u="sng" dirty="0" err="1" smtClean="0"/>
              <a:t>Chotek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836093"/>
            <a:ext cx="118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Oba </a:t>
            </a:r>
            <a:r>
              <a:rPr lang="cs-CZ" sz="2800" b="1" dirty="0"/>
              <a:t>tito politici podporovali české jazykové a kulturní </a:t>
            </a:r>
            <a:r>
              <a:rPr lang="cs-CZ" sz="2800" b="1" dirty="0" smtClean="0"/>
              <a:t>požadavky, snažili se o hospodářské a kulturní povznesení české země – </a:t>
            </a:r>
            <a:r>
              <a:rPr lang="cs-CZ" sz="2800" b="1" u="sng" dirty="0" smtClean="0"/>
              <a:t>vznik konzervatoře v Praze</a:t>
            </a:r>
            <a:r>
              <a:rPr lang="cs-CZ" sz="2800" b="1" dirty="0" smtClean="0"/>
              <a:t>, založili s hrabaty </a:t>
            </a:r>
            <a:r>
              <a:rPr lang="cs-CZ" sz="2800" b="1" dirty="0" err="1" smtClean="0"/>
              <a:t>Šterberkovými</a:t>
            </a:r>
            <a:r>
              <a:rPr lang="cs-CZ" sz="2800" b="1" dirty="0" smtClean="0"/>
              <a:t>  </a:t>
            </a:r>
            <a:r>
              <a:rPr lang="cs-CZ" sz="2800" b="1" u="sng" dirty="0" smtClean="0"/>
              <a:t>Vlastenecké národní muzeum</a:t>
            </a:r>
            <a:r>
              <a:rPr lang="cs-CZ" sz="2800" b="1" dirty="0" smtClean="0"/>
              <a:t>.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4995173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Vznikly další významné instituce – </a:t>
            </a:r>
            <a:r>
              <a:rPr lang="cs-CZ" sz="2800" b="1" u="sng" dirty="0" smtClean="0"/>
              <a:t>r. 1831 Matice česká</a:t>
            </a:r>
            <a:r>
              <a:rPr lang="cs-CZ" sz="2800" b="1" dirty="0" smtClean="0"/>
              <a:t> – sloužila k vydávání českých knih, </a:t>
            </a:r>
            <a:r>
              <a:rPr lang="cs-CZ" sz="2800" b="1" u="sng" dirty="0" smtClean="0"/>
              <a:t>Jednota pro povzbuzení průmyslu v Čechách</a:t>
            </a: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– 1833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9356" y="476672"/>
            <a:ext cx="118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smrti Františka II. zasedl na trůn jeho syn </a:t>
            </a:r>
            <a:r>
              <a:rPr lang="cs-CZ" sz="2800" b="1" u="sng" dirty="0" smtClean="0"/>
              <a:t>Ferdinand I. </a:t>
            </a:r>
            <a:r>
              <a:rPr lang="cs-CZ" sz="2800" b="1" dirty="0" smtClean="0"/>
              <a:t>(vládl 1835 – 1848)</a:t>
            </a:r>
            <a:br>
              <a:rPr lang="cs-CZ" sz="2800" b="1" dirty="0" smtClean="0"/>
            </a:br>
            <a:r>
              <a:rPr lang="cs-CZ" sz="2800" b="1" dirty="0" smtClean="0"/>
              <a:t>  přezdívka „DOBROTIVÝ“. Měl špatné duševní zdraví, vládla poručnická rada</a:t>
            </a:r>
            <a:br>
              <a:rPr lang="cs-CZ" sz="2800" b="1" dirty="0" smtClean="0"/>
            </a:br>
            <a:r>
              <a:rPr lang="cs-CZ" sz="2800" b="1" dirty="0" smtClean="0"/>
              <a:t>  tzv. </a:t>
            </a:r>
            <a:r>
              <a:rPr lang="cs-CZ" sz="2800" b="1" u="sng" dirty="0" smtClean="0"/>
              <a:t>státní konference</a:t>
            </a:r>
            <a:r>
              <a:rPr lang="cs-CZ" sz="2800" b="1" dirty="0" smtClean="0"/>
              <a:t>. 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0468" y="1988840"/>
            <a:ext cx="11449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Čechách se začaly projevovat velké změny, zatím ve sféře hospodářské, později v politické. </a:t>
            </a:r>
            <a:r>
              <a:rPr lang="cs-CZ" sz="2800" b="1" dirty="0" smtClean="0">
                <a:solidFill>
                  <a:srgbClr val="FFFF00"/>
                </a:solidFill>
              </a:rPr>
              <a:t>Pokrok </a:t>
            </a:r>
            <a:r>
              <a:rPr lang="cs-CZ" sz="2800" b="1" dirty="0" smtClean="0">
                <a:solidFill>
                  <a:srgbClr val="FFFF00"/>
                </a:solidFill>
              </a:rPr>
              <a:t>v průmyslu, dopravě i zemědělství se nazývá 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průmyslová revoluce</a:t>
            </a:r>
            <a:r>
              <a:rPr lang="cs-CZ" sz="2800" b="1" dirty="0" smtClean="0"/>
              <a:t>.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797" y="3598282"/>
            <a:ext cx="1182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Vláda byla nucena podporovat podnikání, zavést novou techniku a hospodářské postupy a </a:t>
            </a:r>
            <a:r>
              <a:rPr lang="cs-CZ" sz="2800" b="1" dirty="0"/>
              <a:t>tolerovat  liberální ( svobodomyslné</a:t>
            </a:r>
            <a:r>
              <a:rPr lang="cs-CZ" sz="2800" b="1" dirty="0" smtClean="0"/>
              <a:t>) názory.   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4869160"/>
            <a:ext cx="11917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Tyto změny vyžadovala </a:t>
            </a:r>
            <a:r>
              <a:rPr lang="cs-CZ" sz="2800" b="1" dirty="0"/>
              <a:t>h</a:t>
            </a:r>
            <a:r>
              <a:rPr lang="cs-CZ" sz="2800" b="1" dirty="0" smtClean="0"/>
              <a:t>lavně mladá generace, žádala větší </a:t>
            </a:r>
            <a:r>
              <a:rPr lang="cs-CZ" sz="2800" b="1" dirty="0" err="1" smtClean="0"/>
              <a:t>pravomoce</a:t>
            </a:r>
            <a:r>
              <a:rPr lang="cs-CZ" sz="2800" b="1" dirty="0" smtClean="0"/>
              <a:t> pro</a:t>
            </a:r>
            <a:br>
              <a:rPr lang="cs-CZ" sz="2800" b="1" dirty="0" smtClean="0"/>
            </a:br>
            <a:r>
              <a:rPr lang="cs-CZ" sz="2800" b="1" dirty="0" smtClean="0"/>
              <a:t>   české úřady, později se přidala i česká šlechta. </a:t>
            </a:r>
            <a:r>
              <a:rPr lang="cs-CZ" sz="2800" b="1" dirty="0" smtClean="0">
                <a:solidFill>
                  <a:srgbClr val="FFFF00"/>
                </a:solidFill>
              </a:rPr>
              <a:t>Začínaly </a:t>
            </a:r>
            <a:r>
              <a:rPr lang="cs-CZ" sz="2800" b="1" u="sng" dirty="0" smtClean="0">
                <a:solidFill>
                  <a:srgbClr val="FFFF00"/>
                </a:solidFill>
              </a:rPr>
              <a:t>první střety mezi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 </a:t>
            </a:r>
            <a:r>
              <a:rPr lang="cs-CZ" sz="2800" b="1" u="sng" dirty="0" smtClean="0">
                <a:solidFill>
                  <a:srgbClr val="FFFF00"/>
                </a:solidFill>
              </a:rPr>
              <a:t>českými a německými zájmy</a:t>
            </a:r>
            <a:r>
              <a:rPr lang="cs-CZ" sz="2800" b="1" dirty="0" smtClean="0">
                <a:solidFill>
                  <a:srgbClr val="FFFF00"/>
                </a:solidFill>
              </a:rPr>
              <a:t> , prosazovat se začali </a:t>
            </a:r>
            <a:r>
              <a:rPr lang="cs-CZ" sz="2800" b="1" u="sng" dirty="0" smtClean="0">
                <a:solidFill>
                  <a:srgbClr val="FFFF00"/>
                </a:solidFill>
              </a:rPr>
              <a:t>představitelé českého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u="sng" dirty="0" smtClean="0">
                <a:solidFill>
                  <a:srgbClr val="FFFF00"/>
                </a:solidFill>
              </a:rPr>
              <a:t>   národa- František Ladislav Rieger</a:t>
            </a:r>
            <a:r>
              <a:rPr lang="cs-CZ" sz="2800" b="1" dirty="0" smtClean="0">
                <a:solidFill>
                  <a:srgbClr val="FFFF00"/>
                </a:solidFill>
              </a:rPr>
              <a:t>. 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352" y="1886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</a:t>
            </a:r>
            <a:r>
              <a:rPr lang="cs-CZ" sz="2000" b="1" dirty="0"/>
              <a:t>3</a:t>
            </a:r>
            <a:r>
              <a:rPr lang="cs-CZ" sz="2000" b="1" dirty="0" smtClean="0"/>
              <a:t> – hrabě František Antonín Kolovrat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28048" y="1886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Obr.č.4- František Ladislav Rieger. 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" y="980728"/>
            <a:ext cx="4968553" cy="56886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38" y="980728"/>
            <a:ext cx="532827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112474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1.Doba od r. 1792 do povstání Pražanů 1848 se nazývá :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22048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2. Zahraniční politiku </a:t>
            </a:r>
            <a:r>
              <a:rPr lang="cs-CZ" sz="2800" b="1" dirty="0"/>
              <a:t>R</a:t>
            </a:r>
            <a:r>
              <a:rPr lang="cs-CZ" sz="2800" b="1" dirty="0" smtClean="0"/>
              <a:t>akouska do r. 1848 řídil: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28498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3. Hrabě F.A. Kolovrat a </a:t>
            </a:r>
            <a:r>
              <a:rPr lang="cs-CZ" sz="2800" b="1" dirty="0" err="1" smtClean="0"/>
              <a:t>K.Chotek</a:t>
            </a:r>
            <a:r>
              <a:rPr lang="cs-CZ" sz="2800" b="1" dirty="0" smtClean="0"/>
              <a:t> založili :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44179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4. Pokroky v průmyslu, dopravě a zemědělství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 se nazývají :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52" y="5517232"/>
            <a:ext cx="1094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5.Ve střetech českých a něm. zájmů se prosadil představitel </a:t>
            </a:r>
            <a:r>
              <a:rPr lang="cs-CZ" sz="2800" b="1" dirty="0" err="1" smtClean="0"/>
              <a:t>čes.národa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76320" y="1196752"/>
            <a:ext cx="32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Doba předbřeznová.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00256" y="23488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Kancléř Metternich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72064" y="328498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 </a:t>
            </a:r>
            <a:r>
              <a:rPr lang="cs-CZ" sz="2800" b="1" dirty="0" smtClean="0">
                <a:solidFill>
                  <a:srgbClr val="FFFF00"/>
                </a:solidFill>
              </a:rPr>
              <a:t>konzervatoř v Praze, Vlastenecké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  muzeum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400256" y="4509120"/>
            <a:ext cx="37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Průmyslová revoluce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24192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František Ladislav Rieger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Zdroje: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340768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Obr.č.1 - NEZNÁMÝ. wikipedie [online]. [cit. 5.3.2014].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commons.wikimedia.org/wiki/File:Francesco_I.jpg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2 -NEZNÁMÝ</a:t>
            </a:r>
            <a:r>
              <a:rPr lang="cs-CZ" dirty="0"/>
              <a:t>. wikipedie [online]. [cit. 5.3.2014].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commons.wikimedia.org/wiki/File:Hw-metternich.jpg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obr.č.3 </a:t>
            </a:r>
            <a:r>
              <a:rPr lang="cs-CZ" dirty="0"/>
              <a:t>- NEZNÁMÝ. wikipedie [online]. [cit. 5.3.2014].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commons.wikimedia.org/wiki/File:Franz_Anton_von_Kolowrat-Liebsteinsky.jpg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4 </a:t>
            </a:r>
            <a:r>
              <a:rPr lang="cs-CZ" dirty="0"/>
              <a:t>-BROŽÍK, Václav. wikipedie [online]. [cit. 5.3.2014].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commons.wikimedia.org/wiki/File:Rieger_brozik.png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1638</TotalTime>
  <Words>530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Učitel</cp:lastModifiedBy>
  <cp:revision>95</cp:revision>
  <dcterms:created xsi:type="dcterms:W3CDTF">2014-02-05T17:07:28Z</dcterms:created>
  <dcterms:modified xsi:type="dcterms:W3CDTF">2015-04-07T08:24:54Z</dcterms:modified>
</cp:coreProperties>
</file>