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9" r:id="rId4"/>
    <p:sldId id="279" r:id="rId5"/>
    <p:sldId id="28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551384" y="260649"/>
            <a:ext cx="7848871" cy="92333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FF00"/>
                </a:solidFill>
              </a:rPr>
              <a:t>Objevuje se ČLOVĚK – HOMO ERECTUS</a:t>
            </a:r>
            <a:endParaRPr lang="cs-CZ" b="1" u="sng" dirty="0">
              <a:solidFill>
                <a:srgbClr val="FFFF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127448" y="22794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279848" y="2431823"/>
            <a:ext cx="5616624" cy="792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19337" y="1556792"/>
            <a:ext cx="115212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Nejstarší pozůstatky lidských koster ze starší doby kamenné byly</a:t>
            </a:r>
            <a:br>
              <a:rPr lang="cs-CZ" sz="3200" b="1" dirty="0" smtClean="0"/>
            </a:br>
            <a:r>
              <a:rPr lang="cs-CZ" sz="3200" b="1" dirty="0" smtClean="0"/>
              <a:t>   nalezeny ve V Africe, Asii a Evropě.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-42870" y="3031821"/>
            <a:ext cx="12025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dirty="0" smtClean="0"/>
              <a:t>1,3 mil. </a:t>
            </a:r>
            <a:r>
              <a:rPr lang="cs-CZ" sz="3200" b="1" dirty="0" smtClean="0"/>
              <a:t>– 250 000  př. Kr. – </a:t>
            </a:r>
            <a:r>
              <a:rPr lang="cs-CZ" sz="3200" b="1" u="sng" dirty="0" smtClean="0">
                <a:solidFill>
                  <a:srgbClr val="FFFF00"/>
                </a:solidFill>
              </a:rPr>
              <a:t>člověk vzpřímený – HOMO ERECTUS.</a:t>
            </a:r>
            <a:r>
              <a:rPr lang="cs-CZ" sz="3200" b="1" dirty="0" smtClean="0"/>
              <a:t> 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" y="4149080"/>
            <a:ext cx="1250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Žili ve větších tlupách v jeskyních, převisech skal, nebo stavěli </a:t>
            </a:r>
            <a:br>
              <a:rPr lang="cs-CZ" sz="3200" b="1" dirty="0" smtClean="0"/>
            </a:br>
            <a:r>
              <a:rPr lang="cs-CZ" sz="3200" b="1" dirty="0" smtClean="0"/>
              <a:t>  jednoduché přístřešky z kůlů, větví a kůží zvířat, </a:t>
            </a:r>
            <a:r>
              <a:rPr lang="cs-CZ" sz="3200" b="1" u="sng" dirty="0" smtClean="0"/>
              <a:t>dokonalejší řeč</a:t>
            </a:r>
            <a:r>
              <a:rPr lang="cs-CZ" sz="3200" b="1" dirty="0" smtClean="0"/>
              <a:t>. </a:t>
            </a:r>
            <a:endParaRPr lang="cs-CZ" sz="32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318036" y="260648"/>
            <a:ext cx="2178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Mgr. Ivana Zelenková</a:t>
            </a:r>
            <a:br>
              <a:rPr lang="fi-FI" dirty="0"/>
            </a:br>
            <a:r>
              <a:rPr lang="cs-CZ" dirty="0" smtClean="0"/>
              <a:t>15</a:t>
            </a:r>
            <a:r>
              <a:rPr lang="fi-FI" dirty="0" smtClean="0"/>
              <a:t>.</a:t>
            </a:r>
            <a:r>
              <a:rPr lang="cs-CZ" dirty="0" smtClean="0"/>
              <a:t>10</a:t>
            </a:r>
            <a:r>
              <a:rPr lang="fi-FI" dirty="0" smtClean="0"/>
              <a:t>.2014         </a:t>
            </a:r>
            <a:r>
              <a:rPr lang="fi-FI" dirty="0"/>
              <a:t>D 6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7" y="5445224"/>
            <a:ext cx="118093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Živili se stále sběrem plodin, kořínků  a drobných živočichů, </a:t>
            </a:r>
            <a:r>
              <a:rPr lang="cs-CZ" sz="3200" b="1" u="sng" dirty="0" smtClean="0">
                <a:solidFill>
                  <a:srgbClr val="FFFF00"/>
                </a:solidFill>
              </a:rPr>
              <a:t>lovili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  však již větší zvířata (jeleny, bizony)- díky dokonalejším nástrojům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3283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4" grpId="0"/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51383" y="188640"/>
            <a:ext cx="4824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Obr.č.1 – podoba člověka vzpřímeného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9120336" y="324491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Obr.č.3 - mozkovna</a:t>
            </a:r>
            <a:endParaRPr lang="cs-CZ" sz="20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1" y="1014983"/>
            <a:ext cx="4680520" cy="572638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8" y="1014984"/>
            <a:ext cx="3024336" cy="327811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879976" y="20519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Obr.č.2 – lebka člověka vzpřímeného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0296" y="3789040"/>
            <a:ext cx="309634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35361" y="609600"/>
            <a:ext cx="10481866" cy="1456267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 </a:t>
            </a:r>
            <a:endParaRPr 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9336" y="692696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Kamenné </a:t>
            </a:r>
            <a:r>
              <a:rPr lang="cs-CZ" sz="3200" b="1" smtClean="0"/>
              <a:t>nástroje </a:t>
            </a:r>
            <a:r>
              <a:rPr lang="cs-CZ" sz="3200" b="1" smtClean="0"/>
              <a:t>vyráběli </a:t>
            </a:r>
            <a:r>
              <a:rPr lang="cs-CZ" sz="3200" b="1" dirty="0" smtClean="0"/>
              <a:t>nejen otloukáním, ale i štípáním. Jako </a:t>
            </a:r>
            <a:br>
              <a:rPr lang="cs-CZ" sz="3200" b="1" dirty="0" smtClean="0"/>
            </a:br>
            <a:r>
              <a:rPr lang="cs-CZ" sz="3200" b="1" dirty="0" smtClean="0"/>
              <a:t>   zbraně měli kromě dřevěných kyjů i </a:t>
            </a:r>
            <a:r>
              <a:rPr lang="cs-CZ" sz="3200" b="1" u="sng" dirty="0" smtClean="0"/>
              <a:t>oštěpy. Při lovu spolupracovali.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263352" y="1983821"/>
            <a:ext cx="11377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Uměl užívat oheň, uměli ho i rozdělat</a:t>
            </a:r>
            <a:r>
              <a:rPr lang="cs-CZ" sz="3200" b="1" u="sng" dirty="0">
                <a:solidFill>
                  <a:srgbClr val="FFFF00"/>
                </a:solidFill>
              </a:rPr>
              <a:t>,</a:t>
            </a:r>
            <a:r>
              <a:rPr lang="cs-CZ" sz="3200" b="1" dirty="0" smtClean="0"/>
              <a:t>  ( </a:t>
            </a:r>
            <a:r>
              <a:rPr lang="cs-CZ" sz="3200" b="1" dirty="0"/>
              <a:t>křemen</a:t>
            </a:r>
            <a:r>
              <a:rPr lang="cs-CZ" sz="3200" b="1" dirty="0" smtClean="0"/>
              <a:t>) a pečlivě ho uchovával. 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336" y="3575918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Pohyboval se po 2 končetinách, výška cca. 145 – 185 cm, váha 40 –</a:t>
            </a:r>
            <a:br>
              <a:rPr lang="cs-CZ" sz="3200" b="1" dirty="0" smtClean="0"/>
            </a:br>
            <a:r>
              <a:rPr lang="cs-CZ" sz="3200" b="1" dirty="0" smtClean="0"/>
              <a:t>  70 kg, redukce ochlupení, nový termoregulační systém, větší mozek. </a:t>
            </a:r>
            <a:endParaRPr lang="cs-CZ" sz="3200" b="1" u="sng" dirty="0" smtClean="0"/>
          </a:p>
        </p:txBody>
      </p:sp>
      <p:sp>
        <p:nvSpPr>
          <p:cNvPr id="6" name="Obdélník 5"/>
          <p:cNvSpPr/>
          <p:nvPr/>
        </p:nvSpPr>
        <p:spPr>
          <a:xfrm>
            <a:off x="9686802" y="751344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/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3352" y="26064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 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3352" y="5232102"/>
            <a:ext cx="11583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-N</a:t>
            </a:r>
            <a:r>
              <a:rPr lang="cs-CZ" sz="3200" b="1" u="sng" dirty="0" smtClean="0"/>
              <a:t>ástroje z kamene – pazourek, pěstní klíny, škrabadla, rydla, oštěpy, kyje, příčné sekáče. </a:t>
            </a:r>
            <a:r>
              <a:rPr lang="cs-CZ" sz="3200" b="1" dirty="0" smtClean="0"/>
              <a:t> </a:t>
            </a:r>
            <a:r>
              <a:rPr lang="cs-CZ" sz="3200" b="1" i="1" dirty="0" smtClean="0"/>
              <a:t> </a:t>
            </a:r>
            <a:endParaRPr lang="cs-CZ" sz="3200" b="1" i="1" dirty="0"/>
          </a:p>
        </p:txBody>
      </p:sp>
    </p:spTree>
    <p:extLst>
      <p:ext uri="{BB962C8B-B14F-4D97-AF65-F5344CB8AC3E}">
        <p14:creationId xmlns:p14="http://schemas.microsoft.com/office/powerpoint/2010/main" val="41810038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7" y="926484"/>
            <a:ext cx="6624735" cy="581488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999656" y="18864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Vyplň vodorovně křížovku</a:t>
            </a:r>
            <a:endParaRPr lang="cs-CZ" sz="24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6672064" y="926484"/>
            <a:ext cx="56166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1. Nástroj člověka zručného p - - - - -</a:t>
            </a:r>
            <a:br>
              <a:rPr lang="cs-CZ" sz="2400" b="1" dirty="0" smtClean="0"/>
            </a:br>
            <a:r>
              <a:rPr lang="cs-CZ" sz="2400" b="1" dirty="0" smtClean="0"/>
              <a:t>    klín. </a:t>
            </a:r>
            <a:br>
              <a:rPr lang="cs-CZ" sz="2400" b="1" dirty="0" smtClean="0"/>
            </a:br>
            <a:r>
              <a:rPr lang="cs-CZ" sz="2400" b="1" dirty="0" smtClean="0"/>
              <a:t>2. Člověk zručný- Homo H - - - - - - .</a:t>
            </a:r>
            <a:br>
              <a:rPr lang="cs-CZ" sz="2400" b="1" dirty="0" smtClean="0"/>
            </a:br>
            <a:r>
              <a:rPr lang="cs-CZ" sz="2400" b="1" dirty="0" smtClean="0"/>
              <a:t>3. Člověk zručný žil v malých t - - - - - .</a:t>
            </a:r>
          </a:p>
          <a:p>
            <a:r>
              <a:rPr lang="cs-CZ" sz="2400" b="1" dirty="0" smtClean="0"/>
              <a:t>4. Nejdůležitější věc pro člověka v </a:t>
            </a:r>
            <a:br>
              <a:rPr lang="cs-CZ" sz="2400" b="1" dirty="0" smtClean="0"/>
            </a:br>
            <a:r>
              <a:rPr lang="cs-CZ" sz="2400" b="1" dirty="0" smtClean="0"/>
              <a:t>     době kamenné : o - - -  .</a:t>
            </a:r>
            <a:br>
              <a:rPr lang="cs-CZ" sz="2400" b="1" dirty="0" smtClean="0"/>
            </a:br>
            <a:r>
              <a:rPr lang="cs-CZ" sz="2400" b="1" dirty="0" smtClean="0"/>
              <a:t>5. Nástroj člověka vzpřímeného: o - - - - .</a:t>
            </a:r>
          </a:p>
          <a:p>
            <a:r>
              <a:rPr lang="cs-CZ" sz="2400" b="1" dirty="0" smtClean="0"/>
              <a:t>6. Člověk zručný i vzpřímený se živil </a:t>
            </a:r>
            <a:br>
              <a:rPr lang="cs-CZ" sz="2400" b="1" dirty="0" smtClean="0"/>
            </a:br>
            <a:r>
              <a:rPr lang="cs-CZ" sz="2400" b="1" dirty="0" smtClean="0"/>
              <a:t>     především l - - - - .</a:t>
            </a:r>
            <a:br>
              <a:rPr lang="cs-CZ" sz="2400" b="1" dirty="0" smtClean="0"/>
            </a:br>
            <a:r>
              <a:rPr lang="cs-CZ" sz="2400" b="1" dirty="0" smtClean="0"/>
              <a:t>7. Člověk vzpřímený žil ve skalách nebo</a:t>
            </a:r>
            <a:br>
              <a:rPr lang="cs-CZ" sz="2400" b="1" dirty="0" smtClean="0"/>
            </a:br>
            <a:r>
              <a:rPr lang="cs-CZ" sz="2400" b="1" dirty="0" smtClean="0"/>
              <a:t>     p - - - - - - - .</a:t>
            </a:r>
            <a:br>
              <a:rPr lang="cs-CZ" sz="2400" b="1" dirty="0" smtClean="0"/>
            </a:br>
            <a:r>
              <a:rPr lang="cs-CZ" sz="2400" b="1" dirty="0" smtClean="0"/>
              <a:t>8. Člověk vzpřímený – Homo E - - - - - - - 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86779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376" y="980728"/>
            <a:ext cx="11017224" cy="576064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511824" y="11663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>
                <a:solidFill>
                  <a:srgbClr val="FFFF00"/>
                </a:solidFill>
              </a:rPr>
              <a:t>ŘEŠENÍ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1431</TotalTime>
  <Words>163</Words>
  <Application>Microsoft Office PowerPoint</Application>
  <PresentationFormat>Širokoúhlá obrazovka</PresentationFormat>
  <Paragraphs>21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Objevuje se ČLOVĚK – HOMO ERECTUS</vt:lpstr>
      <vt:lpstr>Prezentace aplikace PowerPoint</vt:lpstr>
      <vt:lpstr>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pc2</cp:lastModifiedBy>
  <cp:revision>184</cp:revision>
  <dcterms:created xsi:type="dcterms:W3CDTF">2014-02-07T15:47:24Z</dcterms:created>
  <dcterms:modified xsi:type="dcterms:W3CDTF">2019-10-14T06:40:45Z</dcterms:modified>
</cp:coreProperties>
</file>