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839416" y="260648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00B050"/>
                </a:solidFill>
              </a:rPr>
              <a:t>STŘEDOVĚKÁ   SPOLEČNOST</a:t>
            </a:r>
            <a:br>
              <a:rPr lang="cs-CZ" sz="3600" b="1" u="sng" dirty="0" smtClean="0">
                <a:solidFill>
                  <a:srgbClr val="00B050"/>
                </a:solidFill>
              </a:rPr>
            </a:br>
            <a:r>
              <a:rPr lang="cs-CZ" sz="3600" b="1" u="sng" dirty="0" smtClean="0">
                <a:solidFill>
                  <a:srgbClr val="00B050"/>
                </a:solidFill>
              </a:rPr>
              <a:t>rodinný život</a:t>
            </a:r>
            <a:endParaRPr lang="cs-CZ" sz="3600" b="1" u="sng" dirty="0">
              <a:solidFill>
                <a:srgbClr val="00B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14.12.2014, Dějepis   7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1772816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lidé, kteří nepatřili do žádné společenské vrstvy středověku – bez</a:t>
            </a:r>
            <a:br>
              <a:rPr lang="cs-CZ" sz="3200" b="1" dirty="0" smtClean="0"/>
            </a:br>
            <a:r>
              <a:rPr lang="cs-CZ" sz="3200" b="1" dirty="0" smtClean="0"/>
              <a:t>  domova- opovrhovaní ostatními – tuláci, herci, kejklíři, prostitutky.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3371508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Základním článkem středověku byla rodina.</a:t>
            </a:r>
            <a:r>
              <a:rPr lang="cs-CZ" sz="3200" b="1" dirty="0" smtClean="0"/>
              <a:t> Hlavní postavení – </a:t>
            </a:r>
            <a:r>
              <a:rPr lang="cs-CZ" sz="3200" b="1" u="sng" dirty="0" smtClean="0"/>
              <a:t>muž=</a:t>
            </a:r>
            <a:br>
              <a:rPr lang="cs-CZ" sz="3200" b="1" u="sng" dirty="0" smtClean="0"/>
            </a:br>
            <a:r>
              <a:rPr lang="cs-CZ" sz="3200" b="1" dirty="0" smtClean="0"/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patriarchální rodina</a:t>
            </a:r>
            <a:r>
              <a:rPr lang="cs-CZ" sz="3200" b="1" u="sng" dirty="0" smtClean="0"/>
              <a:t>.</a:t>
            </a:r>
            <a:r>
              <a:rPr lang="cs-CZ" sz="3200" b="1" dirty="0" smtClean="0"/>
              <a:t> Žena, děti a staří lidé byli v podřízeném postavení.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4883676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Tento systém byl zakotven i právně a nábožensky. Manželství patřilo mezi jednu</a:t>
            </a:r>
            <a:r>
              <a:rPr lang="cs-CZ" sz="3200" b="1" dirty="0"/>
              <a:t> </a:t>
            </a:r>
            <a:r>
              <a:rPr lang="cs-CZ" sz="3200" b="1" dirty="0" smtClean="0"/>
              <a:t>ze sedmi křesťanských svátostí</a:t>
            </a:r>
            <a:r>
              <a:rPr lang="cs-CZ" sz="2800" b="1" dirty="0" smtClean="0"/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  <p:bldP spid="3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620688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Dědictví měli zajištěno dítě ze svazku manželského, nemanželské děti </a:t>
            </a:r>
            <a:r>
              <a:rPr lang="cs-CZ" sz="3200" b="1" dirty="0" smtClean="0"/>
              <a:t>neměli </a:t>
            </a:r>
            <a:r>
              <a:rPr lang="cs-CZ" sz="3200" b="1" dirty="0" smtClean="0"/>
              <a:t>právo dědit.</a:t>
            </a:r>
            <a:r>
              <a:rPr lang="cs-CZ" sz="2800" b="1" dirty="0" smtClean="0"/>
              <a:t>  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1344" y="1988840"/>
            <a:ext cx="11521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Malým dětem nebyla věnována přílišná péče, jako malé již pracovali, </a:t>
            </a:r>
            <a:r>
              <a:rPr lang="cs-CZ" sz="3200" b="1" u="sng" dirty="0" smtClean="0"/>
              <a:t>dospělost – ve 14 letech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1344" y="3933056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-sňatky mezi urozenými byly domlouvány již v dětství bez ohledu na </a:t>
            </a:r>
            <a:r>
              <a:rPr lang="cs-CZ" sz="3200" b="1" dirty="0"/>
              <a:t>jejich </a:t>
            </a:r>
            <a:r>
              <a:rPr lang="cs-CZ" sz="3200" b="1" dirty="0" smtClean="0"/>
              <a:t>nezletilost. </a:t>
            </a:r>
            <a:r>
              <a:rPr lang="cs-CZ" sz="3200" b="1" dirty="0"/>
              <a:t>Padesátiletý člověk </a:t>
            </a:r>
            <a:r>
              <a:rPr lang="cs-CZ" sz="3200" b="1" dirty="0" smtClean="0"/>
              <a:t>byl </a:t>
            </a:r>
            <a:r>
              <a:rPr lang="cs-CZ" sz="3200" b="1" dirty="0"/>
              <a:t>považován za starce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1344" y="5255041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Šlechtici </a:t>
            </a:r>
            <a:r>
              <a:rPr lang="cs-CZ" sz="3200" b="1" dirty="0" smtClean="0"/>
              <a:t>zdůrazňovali </a:t>
            </a:r>
            <a:r>
              <a:rPr lang="cs-CZ" sz="3200" b="1" dirty="0" smtClean="0"/>
              <a:t>svůj původ, dědictví v linii </a:t>
            </a:r>
            <a:r>
              <a:rPr lang="cs-CZ" sz="3200" b="1" u="sng" dirty="0" smtClean="0">
                <a:solidFill>
                  <a:srgbClr val="FFFF00"/>
                </a:solidFill>
              </a:rPr>
              <a:t>po meči.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83432" y="61653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 Č. 1 – italský šlechti 15.st.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7248128" y="616530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 Č. 2 – křest Vladimíra I. </a:t>
            </a:r>
            <a:endParaRPr lang="cs-CZ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404664"/>
            <a:ext cx="3751684" cy="476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7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508</TotalTime>
  <Words>137</Words>
  <Application>Microsoft Office PowerPoint</Application>
  <PresentationFormat>Širokoúhlá obrazovka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pc4</cp:lastModifiedBy>
  <cp:revision>78</cp:revision>
  <dcterms:created xsi:type="dcterms:W3CDTF">2014-02-05T17:07:28Z</dcterms:created>
  <dcterms:modified xsi:type="dcterms:W3CDTF">2014-12-18T08:16:00Z</dcterms:modified>
</cp:coreProperties>
</file>