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6" r:id="rId2"/>
    <p:sldId id="256" r:id="rId3"/>
    <p:sldId id="288" r:id="rId4"/>
    <p:sldId id="285" r:id="rId5"/>
    <p:sldId id="289" r:id="rId6"/>
    <p:sldId id="260" r:id="rId7"/>
    <p:sldId id="28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2708920"/>
            <a:ext cx="10513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u="sng" dirty="0" smtClean="0">
                <a:solidFill>
                  <a:srgbClr val="FFFF00"/>
                </a:solidFill>
                <a:latin typeface="Broadway" panose="04040905080B02020502" pitchFamily="82" charset="0"/>
                <a:cs typeface="FrankRuehl" panose="020E0503060101010101" pitchFamily="34" charset="-79"/>
              </a:rPr>
              <a:t>PRUSKO – nová evropská velmoc</a:t>
            </a:r>
            <a:endParaRPr lang="cs-CZ" sz="6000" b="1" u="sng" dirty="0">
              <a:solidFill>
                <a:srgbClr val="92D050"/>
              </a:solidFill>
              <a:latin typeface="Broadway" panose="04040905080B02020502" pitchFamily="82" charset="0"/>
              <a:cs typeface="FrankRuehl" panose="020E0503060101010101" pitchFamily="34" charset="-79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56240" y="332656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ZŠ a MŠ </a:t>
            </a:r>
            <a:r>
              <a:rPr lang="cs-CZ" sz="2800" b="1" dirty="0"/>
              <a:t>V</a:t>
            </a:r>
            <a:r>
              <a:rPr lang="cs-CZ" sz="2800" b="1" dirty="0" smtClean="0"/>
              <a:t>routek</a:t>
            </a:r>
            <a:br>
              <a:rPr lang="cs-CZ" sz="2800" b="1" dirty="0" smtClean="0"/>
            </a:br>
            <a:r>
              <a:rPr lang="cs-CZ" sz="2000" b="1" dirty="0" smtClean="0"/>
              <a:t>zpracoval: Mgr. Ivana Zelenková</a:t>
            </a:r>
            <a:br>
              <a:rPr lang="cs-CZ" sz="2000" b="1" dirty="0" smtClean="0"/>
            </a:br>
            <a:r>
              <a:rPr lang="cs-CZ" sz="2000" b="1" dirty="0" smtClean="0"/>
              <a:t>10.12.2014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40466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Ve střední a východní Evropě se stále více začíná </a:t>
            </a:r>
            <a:r>
              <a:rPr lang="cs-CZ" sz="3200" b="1" u="sng" dirty="0" smtClean="0">
                <a:solidFill>
                  <a:srgbClr val="FFFF00"/>
                </a:solidFill>
              </a:rPr>
              <a:t>prosazovat PRUSKO</a:t>
            </a:r>
            <a:r>
              <a:rPr lang="cs-CZ" sz="3200" b="1" dirty="0" smtClean="0"/>
              <a:t>.</a:t>
            </a:r>
            <a:br>
              <a:rPr lang="cs-CZ" sz="3200" b="1" dirty="0" smtClean="0"/>
            </a:br>
            <a:r>
              <a:rPr lang="cs-CZ" sz="3200" b="1" dirty="0" smtClean="0"/>
              <a:t>  Braniborsko- člen Svaté říše římské značně posílilo své postavení.</a:t>
            </a:r>
            <a:endParaRPr lang="cs-CZ" sz="32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2340169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V průběhu 30-ti leté války </a:t>
            </a:r>
            <a:r>
              <a:rPr lang="cs-CZ" sz="3200" b="1" dirty="0"/>
              <a:t>P</a:t>
            </a:r>
            <a:r>
              <a:rPr lang="cs-CZ" sz="3200" b="1" dirty="0" smtClean="0"/>
              <a:t>rusku připadlo tzv. Vestfálským mírem r. 1648 velké   území na J Baltu  tzv. </a:t>
            </a:r>
            <a:r>
              <a:rPr lang="cs-CZ" sz="3200" b="1" u="sng" dirty="0" smtClean="0"/>
              <a:t>Pomořansko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3671" y="3786206"/>
            <a:ext cx="11967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letech 1640 – 1688 </a:t>
            </a:r>
            <a:r>
              <a:rPr lang="cs-CZ" sz="3200" b="1" u="sng" dirty="0" smtClean="0">
                <a:solidFill>
                  <a:srgbClr val="FFFF00"/>
                </a:solidFill>
              </a:rPr>
              <a:t>vládl v Prusku Friedrich Vilém zvaný „Velký kurfiřt“</a:t>
            </a:r>
            <a:r>
              <a:rPr lang="cs-CZ" sz="3200" b="1" dirty="0" smtClean="0"/>
              <a:t>. 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81" y="5157192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Provedl daňovou a správní reformu, podporoval rozvoj zemědělství,</a:t>
            </a:r>
            <a:br>
              <a:rPr lang="cs-CZ" sz="3200" b="1" u="sng" dirty="0" smtClean="0"/>
            </a:br>
            <a:r>
              <a:rPr lang="cs-CZ" sz="3200" b="1" u="sng" dirty="0" smtClean="0"/>
              <a:t>  manufakturní výrobu, stavbu cest a kanálů</a:t>
            </a:r>
            <a:r>
              <a:rPr lang="cs-CZ" sz="3200" b="1" dirty="0" smtClean="0"/>
              <a:t>. </a:t>
            </a:r>
            <a:r>
              <a:rPr lang="cs-CZ" sz="3200" b="1" u="sng" dirty="0" smtClean="0"/>
              <a:t>Založil silnou armádu</a:t>
            </a:r>
            <a:r>
              <a:rPr lang="cs-CZ" sz="3200" b="1" dirty="0" smtClean="0"/>
              <a:t>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-24680" y="381161"/>
            <a:ext cx="12543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Jeho syn Friedrich III.(vládl 1688-1713) pokračoval v politice svého otce.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1344" y="1988840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V roce </a:t>
            </a:r>
            <a:r>
              <a:rPr lang="cs-CZ" sz="3200" b="1" u="sng" dirty="0" smtClean="0">
                <a:solidFill>
                  <a:srgbClr val="FFFF00"/>
                </a:solidFill>
              </a:rPr>
              <a:t>1701 využil příznivé situace a přijal titul pruského krále jako Friedrich I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5614" y="3429000"/>
            <a:ext cx="1215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Vedl nákladný dvůr, velkolepě přestavěl Berlín, stavěl nové zámky, podporoval vědu a umění, založil univerzitu v Hale a akademii věd.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81" y="5157192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Byl nábožensky tolerantní, umožnil aby se v Prusku usadili Hugenoti, protestanti či Židé- </a:t>
            </a:r>
            <a:r>
              <a:rPr lang="cs-CZ" sz="3200" b="1" u="sng" dirty="0" smtClean="0">
                <a:solidFill>
                  <a:srgbClr val="FFFF00"/>
                </a:solidFill>
              </a:rPr>
              <a:t>Prusko- nábožensky tolerantní stát</a:t>
            </a:r>
            <a:r>
              <a:rPr lang="cs-CZ" sz="3200" b="1" dirty="0" smtClean="0"/>
              <a:t>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2318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20136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Friedrich I. pruský král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15480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Friedrich Vilém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692696"/>
            <a:ext cx="4320480" cy="5112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548680"/>
            <a:ext cx="4464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968" y="381161"/>
            <a:ext cx="12543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>
                <a:solidFill>
                  <a:srgbClr val="FFFF00"/>
                </a:solidFill>
              </a:rPr>
              <a:t>O</a:t>
            </a:r>
            <a:r>
              <a:rPr lang="cs-CZ" sz="3200" b="1" u="sng" dirty="0" smtClean="0">
                <a:solidFill>
                  <a:srgbClr val="FFFF00"/>
                </a:solidFill>
              </a:rPr>
              <a:t>pakem svého  otce</a:t>
            </a:r>
            <a:r>
              <a:rPr lang="cs-CZ" sz="3200" b="1" dirty="0" smtClean="0"/>
              <a:t> (krále Fridricha I.) byl </a:t>
            </a:r>
            <a:r>
              <a:rPr lang="cs-CZ" sz="3200" b="1" u="sng" dirty="0" smtClean="0">
                <a:solidFill>
                  <a:srgbClr val="FFFF00"/>
                </a:solidFill>
              </a:rPr>
              <a:t>Friedrich Vilém I</a:t>
            </a:r>
            <a:r>
              <a:rPr lang="cs-CZ" sz="3200" b="1" dirty="0" smtClean="0"/>
              <a:t>(1713-1740), byl vychován kalvinisticky, velmi spořivý, měl silný smysl pro povinnost.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680" y="1988840"/>
            <a:ext cx="12305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Měl prostý intelekt, hrubší mravy, byl nazýván </a:t>
            </a:r>
            <a:r>
              <a:rPr lang="cs-CZ" sz="3200" b="1" u="sng" dirty="0" smtClean="0">
                <a:solidFill>
                  <a:srgbClr val="FFFF00"/>
                </a:solidFill>
              </a:rPr>
              <a:t>„kaprál na trůně“.</a:t>
            </a:r>
            <a:r>
              <a:rPr lang="cs-CZ" sz="3200" b="1" dirty="0" smtClean="0"/>
              <a:t> Od </a:t>
            </a:r>
            <a:br>
              <a:rPr lang="cs-CZ" sz="3200" b="1" dirty="0" smtClean="0"/>
            </a:br>
            <a:r>
              <a:rPr lang="cs-CZ" sz="3200" b="1" dirty="0" smtClean="0"/>
              <a:t>  poddaných vyžadoval bezvýhradnou poslušnost. 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81" y="3717032"/>
            <a:ext cx="1180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Zavedl přísný systém úspor</a:t>
            </a:r>
            <a:r>
              <a:rPr lang="cs-CZ" sz="3200" b="1" dirty="0" smtClean="0"/>
              <a:t>, rozpustil uměleckou skupinu, omezil náklady na panovnický dvůr, zavedl vojenský pořádek a disciplínu.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181" y="5373216"/>
            <a:ext cx="12017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Drastické omezení výdajů – dostatek peněz ve státní pokladně </a:t>
            </a:r>
            <a:r>
              <a:rPr lang="cs-CZ" sz="3200" b="1" u="sng" dirty="0" smtClean="0"/>
              <a:t>80% nákladů </a:t>
            </a:r>
            <a:r>
              <a:rPr lang="cs-CZ" sz="3200" b="1" dirty="0" smtClean="0"/>
              <a:t>věnoval  – </a:t>
            </a:r>
            <a:r>
              <a:rPr lang="cs-CZ" sz="3200" b="1" u="sng" dirty="0" smtClean="0"/>
              <a:t>ARMÁDĚ. Zájmům vojska byla podřízena politika.</a:t>
            </a: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371737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064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Politika Friedricha Viléma I. – počátek militarizace pruské společnosti</a:t>
            </a:r>
            <a:r>
              <a:rPr lang="cs-CZ" sz="3200" b="1" dirty="0" smtClean="0"/>
              <a:t>, přesto pokud mohl upřednostnil diplomacii.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5523" y="1916832"/>
            <a:ext cx="11977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K bojům přistoupil pouze v případě nutnosti. Úspěchem  byla severní válka  proti Švédsku- získal  území Pomořan, ústí řeky Odry a ostrovy v Baltském moři.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2399" y="3717032"/>
            <a:ext cx="12105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Roku 1740 nastoupil na trůn syn </a:t>
            </a:r>
            <a:r>
              <a:rPr lang="cs-CZ" sz="3200" b="1" u="sng" dirty="0" smtClean="0">
                <a:solidFill>
                  <a:srgbClr val="FFFF00"/>
                </a:solidFill>
              </a:rPr>
              <a:t>Friedrich II. Veliký </a:t>
            </a:r>
            <a:r>
              <a:rPr lang="cs-CZ" sz="3200" b="1" dirty="0" smtClean="0"/>
              <a:t>(1740-1786), byl   zcela odlišný–zajímal se o osvícenskou politiku, hudbu, literaturu.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5522" y="5085184"/>
            <a:ext cx="11977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Spor s otcem – </a:t>
            </a:r>
            <a:r>
              <a:rPr lang="cs-CZ" sz="3200" b="1" dirty="0"/>
              <a:t>ú</a:t>
            </a:r>
            <a:r>
              <a:rPr lang="cs-CZ" sz="3200" b="1" dirty="0" smtClean="0"/>
              <a:t>těk ze země, zatčen, později se smířili(nastoupil do armády, ve volném čase se věnoval zálibám </a:t>
            </a:r>
            <a:r>
              <a:rPr lang="cs-CZ" sz="3200" b="1" smtClean="0"/>
              <a:t>a </a:t>
            </a:r>
            <a:r>
              <a:rPr lang="cs-CZ" sz="3200" b="1" smtClean="0"/>
              <a:t>vzdělání). </a:t>
            </a:r>
            <a:r>
              <a:rPr lang="cs-CZ" sz="3200" b="1" dirty="0" smtClean="0"/>
              <a:t>Po nástupu na trůn pokračoval v rozšiřování území, počet obyvatel se zdvojnásobil.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71464" y="4766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Freidrich</a:t>
            </a:r>
            <a:r>
              <a:rPr lang="cs-CZ" sz="2400" dirty="0" smtClean="0"/>
              <a:t> Vilém I.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84032" y="4766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Friedrich II. </a:t>
            </a:r>
            <a:r>
              <a:rPr lang="cs-CZ" sz="2400" dirty="0"/>
              <a:t>V</a:t>
            </a:r>
            <a:r>
              <a:rPr lang="cs-CZ" sz="2400" dirty="0" smtClean="0"/>
              <a:t>eliký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38337"/>
            <a:ext cx="5048250" cy="58326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938337"/>
            <a:ext cx="5328592" cy="57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2952</TotalTime>
  <Words>369</Words>
  <Application>Microsoft Office PowerPoint</Application>
  <PresentationFormat>Širokoúhlá obrazovka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Broadway</vt:lpstr>
      <vt:lpstr>Calibri</vt:lpstr>
      <vt:lpstr>Calibri Light</vt:lpstr>
      <vt:lpstr>FrankRuehl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357</cp:revision>
  <dcterms:created xsi:type="dcterms:W3CDTF">2014-02-05T17:07:28Z</dcterms:created>
  <dcterms:modified xsi:type="dcterms:W3CDTF">2016-12-06T08:28:31Z</dcterms:modified>
</cp:coreProperties>
</file>