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1" r:id="rId4"/>
    <p:sldId id="266" r:id="rId5"/>
    <p:sldId id="267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07368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FFFF00"/>
                </a:solidFill>
              </a:rPr>
              <a:t>KŘESŤANSKÁ  EVROPA</a:t>
            </a:r>
            <a:br>
              <a:rPr lang="cs-CZ" sz="3600" b="1" u="sng" dirty="0" smtClean="0">
                <a:solidFill>
                  <a:srgbClr val="FFFF00"/>
                </a:solidFill>
              </a:rPr>
            </a:br>
            <a:r>
              <a:rPr lang="cs-CZ" sz="3600" b="1" u="sng" dirty="0" smtClean="0">
                <a:solidFill>
                  <a:srgbClr val="FFFF00"/>
                </a:solidFill>
              </a:rPr>
              <a:t>počátky zápasu papežství </a:t>
            </a:r>
            <a:r>
              <a:rPr lang="cs-CZ" sz="3600" b="1" u="sng" smtClean="0">
                <a:solidFill>
                  <a:srgbClr val="FFFF00"/>
                </a:solidFill>
              </a:rPr>
              <a:t>s </a:t>
            </a:r>
            <a:r>
              <a:rPr lang="cs-CZ" sz="3600" b="1" u="sng" smtClean="0">
                <a:solidFill>
                  <a:srgbClr val="FFFF00"/>
                </a:solidFill>
              </a:rPr>
              <a:t>císařství</a:t>
            </a:r>
            <a:endParaRPr lang="cs-CZ" sz="3600" b="1" u="sng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5.1.2015, Dějepis   7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70080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Kolem r. 1000 byla většina Evropy křesťanská – rostl počet věřících </a:t>
            </a:r>
            <a:br>
              <a:rPr lang="cs-CZ" sz="3200" b="1" dirty="0" smtClean="0"/>
            </a:br>
            <a:r>
              <a:rPr lang="cs-CZ" sz="3200" b="1" dirty="0" smtClean="0"/>
              <a:t>  i kostelů a klášterů na popud církve ale i šlechty.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3140968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/>
              <a:t>Šlechta si pak  činila nárok na jmenování duchovních – farářů i opatů, panovníci  i biskupů a arcibiskupů.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465313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Do církve začal pronikat silný světský vliv – narušoval autoritu církve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včetně  způsobu života kněží a mnichů.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62068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Církev velmi zbohatla z poplatků – desátky a poplatky za církevní úkony, kněží žili život bohaté šlechty porušovali celibát.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8" y="2207766"/>
            <a:ext cx="12065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10.století – myšlenka na reformu církve a původních ideálů řeholního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života – klášter v Cluny</a:t>
            </a:r>
            <a:r>
              <a:rPr lang="cs-CZ" sz="3200" b="1" dirty="0" smtClean="0">
                <a:solidFill>
                  <a:srgbClr val="FFFF00"/>
                </a:solidFill>
              </a:rPr>
              <a:t>.</a:t>
            </a:r>
            <a:r>
              <a:rPr lang="cs-CZ" sz="3200" b="1" dirty="0" smtClean="0"/>
              <a:t>  (podřízen pouze papeži, </a:t>
            </a:r>
            <a:r>
              <a:rPr lang="cs-CZ" sz="3200" b="1" dirty="0" err="1" smtClean="0"/>
              <a:t>benediktíni</a:t>
            </a:r>
            <a:r>
              <a:rPr lang="cs-CZ" sz="3200" b="1" dirty="0" smtClean="0"/>
              <a:t>).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344" y="3933056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 Cluny se reformní hnutí šířilo do ostatních benediktinských klášterů – v 11.stol. Zasáhla papežskou kurii.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1344" y="5255041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</a:rPr>
              <a:t>-Papež usiluje aby se církev vymanila ze světské moci. R.1059 – nový řád papežských voleb-volí kardinálové, zákaz světské investitury -</a:t>
            </a:r>
            <a:r>
              <a:rPr lang="cs-CZ" sz="3200" b="1" dirty="0" smtClean="0"/>
              <a:t> </a:t>
            </a:r>
            <a:br>
              <a:rPr lang="cs-CZ" sz="3200" b="1" dirty="0" smtClean="0"/>
            </a:br>
            <a:r>
              <a:rPr lang="cs-CZ" sz="3200" b="1" u="sng" dirty="0" smtClean="0"/>
              <a:t>dosazování církevních hodnostářů světskými panovníky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83432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 č. 1 – </a:t>
            </a:r>
            <a:r>
              <a:rPr lang="cs-CZ" b="1" dirty="0"/>
              <a:t> </a:t>
            </a:r>
            <a:r>
              <a:rPr lang="cs-CZ" b="1" dirty="0" smtClean="0"/>
              <a:t>klášter v Cluny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48128" y="61653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 č. 2 – klášter v Cluny v současnosti 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60648"/>
            <a:ext cx="4392488" cy="57606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360" y="188640"/>
            <a:ext cx="492020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43672" y="3326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FFFF00"/>
                </a:solidFill>
              </a:rPr>
              <a:t>Spoj správné dvojice</a:t>
            </a:r>
            <a:endParaRPr lang="cs-CZ" sz="2400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3392" y="11967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Evropa r. 1000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12024" y="26369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Roste počet věřících a klášterů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3392" y="26369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Zakládání klášterů šlechtou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12024" y="119675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V</a:t>
            </a:r>
            <a:r>
              <a:rPr lang="cs-CZ" sz="2800" b="1" dirty="0" smtClean="0">
                <a:solidFill>
                  <a:srgbClr val="FFFF00"/>
                </a:solidFill>
              </a:rPr>
              <a:t>liv šlechty na volbu duchovních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5400" y="3573016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Poplatky  z církevních úkonů, desátky, pozemky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12024" y="5859269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Velký majetek církve, porušování celibátu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23392" y="508518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Reforma církve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384032" y="36450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10. Století –klášter v CLUNY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1384" y="61461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Nový řád papežských voleb</a:t>
            </a:r>
            <a:endParaRPr lang="cs-CZ" sz="28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384032" y="4725144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Papeže volí kardinálové, zákaz světské investitury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43672" y="3326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FFFF00"/>
                </a:solidFill>
              </a:rPr>
              <a:t>Spoj správné dvojice</a:t>
            </a:r>
            <a:endParaRPr lang="cs-CZ" sz="2400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3392" y="11967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Evropa r. 1000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12024" y="26369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Roste počet věřících a klášterů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143672" y="1556792"/>
            <a:ext cx="3024336" cy="12961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23392" y="26369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Zakládání klášterů šlechtou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12024" y="119675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V</a:t>
            </a:r>
            <a:r>
              <a:rPr lang="cs-CZ" sz="2800" b="1" dirty="0" smtClean="0">
                <a:solidFill>
                  <a:srgbClr val="FFFF00"/>
                </a:solidFill>
              </a:rPr>
              <a:t>liv šlechty na volbu duchovních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746725" y="1376772"/>
            <a:ext cx="1512168" cy="16033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95400" y="3573016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Poplatky  z církevních úkonů, desátky, pozemky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12024" y="5859269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Velký majetek církve, porušování celibátu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4007768" y="4293096"/>
            <a:ext cx="2520280" cy="204322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23392" y="508518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Reforma církve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384032" y="36450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10. Století –klášter v CLUNY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999656" y="4077072"/>
            <a:ext cx="3528392" cy="12961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51384" y="61461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Nový řád papežských voleb</a:t>
            </a:r>
            <a:endParaRPr lang="cs-CZ" sz="28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384032" y="4725144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Papeže volí kardinálové, zákaz světské investitury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4746725" y="5373216"/>
            <a:ext cx="1781323" cy="10801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62068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- 2.pol. 11.stol. </a:t>
            </a:r>
            <a:r>
              <a:rPr lang="cs-CZ" sz="3200" b="1" dirty="0"/>
              <a:t>z</a:t>
            </a:r>
            <a:r>
              <a:rPr lang="cs-CZ" sz="3200" b="1" dirty="0" smtClean="0"/>
              <a:t>ápas mezi reformovaným papežstvím a světskou mocí posílil i – </a:t>
            </a:r>
            <a:r>
              <a:rPr lang="cs-CZ" sz="3200" b="1" u="sng" dirty="0" smtClean="0">
                <a:solidFill>
                  <a:srgbClr val="FFFF00"/>
                </a:solidFill>
              </a:rPr>
              <a:t>církevní rozkol  - tzv. SCHIZMA</a:t>
            </a:r>
            <a:r>
              <a:rPr lang="cs-CZ" sz="3200" b="1" dirty="0" smtClean="0"/>
              <a:t> ( dvojpapežství).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1988840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Toto schizma vzniklo především z důvodu rozdílů v křesťanské víře mezi Byzancí a Římem. </a:t>
            </a:r>
            <a:r>
              <a:rPr lang="cs-CZ" sz="3200" b="1" u="sng" dirty="0" smtClean="0"/>
              <a:t>Řím – papež, Byzanc – patriarcha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344" y="3645024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Mše v Byzanci se sloužily řecky, v Římě latinsky, byzantští kněží museli nosit plnovous a směli se ženit, Řím chtěl </a:t>
            </a:r>
            <a:r>
              <a:rPr lang="cs-CZ" sz="3200" b="1" dirty="0"/>
              <a:t>B</a:t>
            </a:r>
            <a:r>
              <a:rPr lang="cs-CZ" sz="3200" b="1" dirty="0" smtClean="0"/>
              <a:t>yzanc podřídit.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1344" y="5255041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Vše vyústilo ve zmíněné schizma r. 1054. Západní (římská) církev –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katolická, východní církev – pravoslavná ( ortodoxní).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613</TotalTime>
  <Words>345</Words>
  <Application>Microsoft Office PowerPoint</Application>
  <PresentationFormat>Širokoúhlá obrazovka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SESTKA</cp:lastModifiedBy>
  <cp:revision>95</cp:revision>
  <dcterms:created xsi:type="dcterms:W3CDTF">2014-02-05T17:07:28Z</dcterms:created>
  <dcterms:modified xsi:type="dcterms:W3CDTF">2018-01-18T07:46:32Z</dcterms:modified>
</cp:coreProperties>
</file>