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75" r:id="rId2"/>
    <p:sldId id="256" r:id="rId3"/>
    <p:sldId id="260" r:id="rId4"/>
    <p:sldId id="263" r:id="rId5"/>
    <p:sldId id="279" r:id="rId6"/>
    <p:sldId id="280" r:id="rId7"/>
    <p:sldId id="261" r:id="rId8"/>
    <p:sldId id="281" r:id="rId9"/>
    <p:sldId id="276" r:id="rId10"/>
    <p:sldId id="282" r:id="rId11"/>
    <p:sldId id="25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9" d="100"/>
          <a:sy n="79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77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1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47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7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6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2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19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0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5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8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8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9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0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2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1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5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17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Krizik_Arc_lamp.jpg" TargetMode="External"/><Relationship Id="rId3" Type="http://schemas.openxmlformats.org/officeDocument/2006/relationships/hyperlink" Target="http://commons.wikimedia.org/wiki/File:Austrian_horse_railway1.jpg" TargetMode="External"/><Relationship Id="rId7" Type="http://schemas.openxmlformats.org/officeDocument/2006/relationships/hyperlink" Target="http://commons.wikimedia.org/wiki/File:Krizik.jpg" TargetMode="External"/><Relationship Id="rId2" Type="http://schemas.openxmlformats.org/officeDocument/2006/relationships/hyperlink" Target="http://commons.wikimedia.org/wiki/File:Gerstner_Franz_Anto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Josef_Ressel.jpg" TargetMode="External"/><Relationship Id="rId5" Type="http://schemas.openxmlformats.org/officeDocument/2006/relationships/hyperlink" Target="http://commons.wikimedia.org/wiki/File:Bozek's_steam_automobile.jpg" TargetMode="External"/><Relationship Id="rId4" Type="http://schemas.openxmlformats.org/officeDocument/2006/relationships/hyperlink" Target="http://commons.wikimedia.org/wiki/File:Josef_Bozek_Erfinder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35360" y="1682805"/>
            <a:ext cx="1173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 </a:t>
            </a:r>
            <a:endParaRPr lang="cs-CZ" sz="2800" b="1" u="sng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192" y="325786"/>
            <a:ext cx="3968840" cy="107908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87488" y="2132856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>
                <a:solidFill>
                  <a:srgbClr val="FFFF00"/>
                </a:solidFill>
              </a:rPr>
              <a:t>České země v 19. – 20. století</a:t>
            </a:r>
            <a:r>
              <a:rPr lang="cs-CZ" sz="4000" b="1" u="sng" dirty="0" smtClean="0"/>
              <a:t/>
            </a:r>
            <a:br>
              <a:rPr lang="cs-CZ" sz="4000" b="1" u="sng" dirty="0" smtClean="0"/>
            </a:br>
            <a:r>
              <a:rPr lang="cs-CZ" sz="4000" b="1" u="sng" dirty="0" err="1" smtClean="0"/>
              <a:t>Století</a:t>
            </a:r>
            <a:r>
              <a:rPr lang="cs-CZ" sz="4000" b="1" u="sng" dirty="0" smtClean="0"/>
              <a:t> vynálezů v Čechách </a:t>
            </a:r>
            <a:r>
              <a:rPr lang="cs-CZ" sz="4000" b="1" u="sng" dirty="0" smtClean="0">
                <a:solidFill>
                  <a:srgbClr val="92D050"/>
                </a:solidFill>
              </a:rPr>
              <a:t> </a:t>
            </a:r>
            <a:endParaRPr lang="cs-CZ" sz="4000" b="1" u="sng" dirty="0">
              <a:solidFill>
                <a:srgbClr val="92D05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83432" y="3717032"/>
            <a:ext cx="64087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Prezentace</a:t>
            </a:r>
          </a:p>
          <a:p>
            <a:r>
              <a:rPr lang="cs-CZ" sz="2800" b="1" dirty="0"/>
              <a:t>Mgr. Ivana Zelenková</a:t>
            </a:r>
          </a:p>
          <a:p>
            <a:r>
              <a:rPr lang="cs-CZ" sz="2800" b="1" dirty="0"/>
              <a:t>Dějepis </a:t>
            </a:r>
            <a:r>
              <a:rPr lang="cs-CZ" sz="2800" b="1" dirty="0" smtClean="0"/>
              <a:t>8. </a:t>
            </a:r>
            <a:r>
              <a:rPr lang="cs-CZ" sz="2800" b="1" dirty="0"/>
              <a:t>třída</a:t>
            </a:r>
          </a:p>
          <a:p>
            <a:r>
              <a:rPr lang="cs-CZ" sz="2800" b="1" dirty="0"/>
              <a:t>EU </a:t>
            </a:r>
            <a:r>
              <a:rPr lang="cs-CZ" sz="2800" b="1" dirty="0" smtClean="0"/>
              <a:t>– 6 – České země v 19. – 20. století</a:t>
            </a:r>
            <a:endParaRPr lang="cs-CZ" sz="2800" b="1" dirty="0"/>
          </a:p>
          <a:p>
            <a:r>
              <a:rPr lang="cs-CZ" sz="2800" b="1" dirty="0" smtClean="0"/>
              <a:t>EU-6-05 Století vynálezů v Čechách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015746749"/>
      </p:ext>
    </p:extLst>
  </p:cSld>
  <p:clrMapOvr>
    <a:masterClrMapping/>
  </p:clrMapOvr>
  <p:transition spd="slow">
    <p:wheel spokes="1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151784" y="26064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92D050"/>
                </a:solidFill>
              </a:rPr>
              <a:t>Přiřaď</a:t>
            </a:r>
            <a:endParaRPr lang="cs-CZ" sz="2800" b="1" u="sng" dirty="0">
              <a:solidFill>
                <a:srgbClr val="92D05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847528" y="1071900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František Antonín </a:t>
            </a:r>
            <a:r>
              <a:rPr lang="cs-CZ" sz="2800" b="1" dirty="0" err="1" smtClean="0"/>
              <a:t>Gerstner</a:t>
            </a:r>
            <a:r>
              <a:rPr lang="cs-CZ" sz="2800" b="1" dirty="0" smtClean="0"/>
              <a:t> 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31404" y="2204864"/>
            <a:ext cx="2556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/>
              <a:t>Perpetu</a:t>
            </a:r>
            <a:r>
              <a:rPr lang="cs-CZ" sz="2800" b="1" dirty="0" smtClean="0"/>
              <a:t> mobile 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3352" y="355385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František </a:t>
            </a:r>
            <a:r>
              <a:rPr lang="cs-CZ" sz="2800" b="1" dirty="0"/>
              <a:t>K</a:t>
            </a:r>
            <a:r>
              <a:rPr lang="cs-CZ" sz="2800" b="1" dirty="0" smtClean="0"/>
              <a:t>řižík 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3392" y="4417948"/>
            <a:ext cx="371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Bratranci </a:t>
            </a:r>
            <a:r>
              <a:rPr lang="cs-CZ" sz="2800" b="1" dirty="0"/>
              <a:t>V</a:t>
            </a:r>
            <a:r>
              <a:rPr lang="cs-CZ" sz="2800" b="1" dirty="0" smtClean="0"/>
              <a:t>everkové 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3352" y="5786100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Náhrada trojpolního </a:t>
            </a:r>
            <a:br>
              <a:rPr lang="cs-CZ" sz="2800" b="1" dirty="0" smtClean="0"/>
            </a:br>
            <a:r>
              <a:rPr lang="cs-CZ" sz="2800" b="1" dirty="0" smtClean="0"/>
              <a:t>systému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240016" y="980728"/>
            <a:ext cx="4007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Oblouková </a:t>
            </a:r>
            <a:r>
              <a:rPr lang="cs-CZ" sz="2800" b="1" dirty="0" err="1" smtClean="0">
                <a:solidFill>
                  <a:srgbClr val="FFFF00"/>
                </a:solidFill>
              </a:rPr>
              <a:t>lampa,tramvaj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888088" y="213285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Střídavé hospodářství 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469391" y="3255943"/>
            <a:ext cx="2415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 </a:t>
            </a:r>
            <a:r>
              <a:rPr lang="cs-CZ" sz="2800" b="1" dirty="0" err="1" smtClean="0">
                <a:solidFill>
                  <a:srgbClr val="FFFF00"/>
                </a:solidFill>
              </a:rPr>
              <a:t>koněspřežka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328248" y="4509120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Stroj umožňující věčný pohyb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752184" y="580526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Ruchadlo</a:t>
            </a:r>
            <a:endParaRPr lang="cs-CZ" sz="2800" b="1" dirty="0">
              <a:solidFill>
                <a:srgbClr val="FFFF00"/>
              </a:solidFill>
            </a:endParaRPr>
          </a:p>
        </p:txBody>
      </p:sp>
      <p:cxnSp>
        <p:nvCxnSpPr>
          <p:cNvPr id="16" name="Přímá spojnice se šipkou 15"/>
          <p:cNvCxnSpPr>
            <a:endCxn id="12" idx="1"/>
          </p:cNvCxnSpPr>
          <p:nvPr/>
        </p:nvCxnSpPr>
        <p:spPr>
          <a:xfrm>
            <a:off x="3788871" y="1536755"/>
            <a:ext cx="4680520" cy="198079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endCxn id="13" idx="1"/>
          </p:cNvCxnSpPr>
          <p:nvPr/>
        </p:nvCxnSpPr>
        <p:spPr>
          <a:xfrm>
            <a:off x="3179676" y="2544579"/>
            <a:ext cx="5148572" cy="244159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1127448" y="1457781"/>
            <a:ext cx="5256584" cy="211523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endCxn id="14" idx="1"/>
          </p:cNvCxnSpPr>
          <p:nvPr/>
        </p:nvCxnSpPr>
        <p:spPr>
          <a:xfrm>
            <a:off x="3953762" y="4653136"/>
            <a:ext cx="3798422" cy="141373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endCxn id="11" idx="1"/>
          </p:cNvCxnSpPr>
          <p:nvPr/>
        </p:nvCxnSpPr>
        <p:spPr>
          <a:xfrm flipV="1">
            <a:off x="3503712" y="2394466"/>
            <a:ext cx="3384376" cy="367240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172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83432" y="36459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Zdroje</a:t>
            </a:r>
            <a:r>
              <a:rPr lang="cs-CZ" sz="2000" b="1" dirty="0" smtClean="0"/>
              <a:t>:</a:t>
            </a:r>
            <a:endParaRPr lang="cs-CZ" sz="2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51384" y="764704"/>
            <a:ext cx="112332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Obr.č.1 </a:t>
            </a:r>
            <a:r>
              <a:rPr lang="cs-CZ" dirty="0" smtClean="0"/>
              <a:t>–NEZNÁMÝ</a:t>
            </a:r>
            <a:r>
              <a:rPr lang="cs-CZ" dirty="0"/>
              <a:t>. wikipedie [online]. [cit. 14.4.2014]. Dostupný na WWW: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commons.wikimedia.org/wiki/File:Gerstner_Franz_Anton.jpg</a:t>
            </a:r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  <a:p>
            <a:r>
              <a:rPr lang="cs-CZ" dirty="0" smtClean="0"/>
              <a:t>Obr. č. 2 –JELEN</a:t>
            </a:r>
            <a:r>
              <a:rPr lang="cs-CZ" dirty="0"/>
              <a:t>, Stanislav. wikipedie [online]. [cit. 14.4.2014]. Dostupný na WWW: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commons.wikimedia.org/wiki/File:Austrian_horse_railway1.jpg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 obr.č.3 </a:t>
            </a:r>
            <a:r>
              <a:rPr lang="cs-CZ" dirty="0"/>
              <a:t>– </a:t>
            </a:r>
            <a:r>
              <a:rPr lang="cs-CZ" dirty="0" smtClean="0"/>
              <a:t>NEZNÁMÝ</a:t>
            </a:r>
            <a:r>
              <a:rPr lang="cs-CZ" dirty="0"/>
              <a:t>. wikipedie [online]. [cit. 14.4.2014]. Dostupný na WWW: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commons.wikimedia.org/wiki/File:Josef_Bozek_Erfinder.jpg</a:t>
            </a:r>
            <a:endParaRPr lang="cs-CZ" dirty="0" smtClean="0"/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Obr. č. 4 –NEZNÁMÝ</a:t>
            </a:r>
            <a:r>
              <a:rPr lang="cs-CZ" dirty="0"/>
              <a:t>. wikipedie [online]. [cit. 14.4.2014]. Dostupný na WWW: </a:t>
            </a: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commons.wikimedia.org/wiki/File:Bozek%27s_steam_automobile.jpg</a:t>
            </a:r>
            <a:endParaRPr lang="cs-CZ" dirty="0" smtClean="0"/>
          </a:p>
          <a:p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Obr.č.5 </a:t>
            </a:r>
            <a:r>
              <a:rPr lang="cs-CZ" dirty="0"/>
              <a:t>– </a:t>
            </a:r>
            <a:r>
              <a:rPr lang="cs-CZ" dirty="0" smtClean="0"/>
              <a:t>MARINA</a:t>
            </a:r>
            <a:r>
              <a:rPr lang="cs-CZ" dirty="0"/>
              <a:t>, R.. wikipedie [online]. [cit. 14.4.2014]. Dostupný na WWW: </a:t>
            </a: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commons.wikimedia.org/wiki/File:Josef_Ressel.jpg</a:t>
            </a:r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  <a:p>
            <a:r>
              <a:rPr lang="cs-CZ" dirty="0"/>
              <a:t>Obr-č.6 </a:t>
            </a:r>
            <a:r>
              <a:rPr lang="cs-CZ" dirty="0" smtClean="0"/>
              <a:t>–ŠECHTL</a:t>
            </a:r>
            <a:r>
              <a:rPr lang="cs-CZ" dirty="0"/>
              <a:t>, Ignác. wikipedie [online]. [cit. 14.4.2014]. Dostupný na WWW: </a:t>
            </a:r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commons.wikimedia.org/wiki/File:Krizik.jpg</a:t>
            </a:r>
            <a:endParaRPr lang="cs-CZ" dirty="0" smtClean="0"/>
          </a:p>
          <a:p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Obr. č. </a:t>
            </a:r>
            <a:r>
              <a:rPr lang="cs-CZ" dirty="0"/>
              <a:t>7 - </a:t>
            </a:r>
            <a:r>
              <a:rPr lang="cs-CZ" dirty="0" smtClean="0"/>
              <a:t>NEZNÁMÝ</a:t>
            </a:r>
            <a:r>
              <a:rPr lang="cs-CZ" dirty="0"/>
              <a:t>. wikipedie [online]. [cit. 14.4.2014]. Dostupný na WWW: </a:t>
            </a:r>
            <a:r>
              <a:rPr lang="cs-CZ" dirty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commons.wikimedia.org/wiki/File:Krizik_Arc_lamp.jpg</a:t>
            </a:r>
            <a:endParaRPr lang="cs-CZ" dirty="0" smtClean="0"/>
          </a:p>
          <a:p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8716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411105"/>
              </p:ext>
            </p:extLst>
          </p:nvPr>
        </p:nvGraphicFramePr>
        <p:xfrm>
          <a:off x="2567608" y="620688"/>
          <a:ext cx="6264696" cy="631302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304256"/>
                <a:gridCol w="3960440"/>
              </a:tblGrid>
              <a:tr h="384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Anotace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Století</a:t>
                      </a:r>
                      <a:r>
                        <a:rPr lang="cs-CZ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vynálezů v Čechách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Autor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Ivana Zelenková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Jazyk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Čeština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Očekávaný výstup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 definuje</a:t>
                      </a:r>
                      <a:r>
                        <a:rPr lang="cs-CZ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19. stol. jako století vynálezů v Čechách v oblasti vědy a zemědělství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Speciální vzdělávací potřeby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žádné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Klíčová slova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Objevy,</a:t>
                      </a:r>
                      <a:r>
                        <a:rPr lang="cs-CZ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vynálezy, věda, technika, střídavé hospodářství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Druh učebního materiálu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Prezentace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Druh interaktivity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Aktivita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Cílová skupina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Stupeň a typ vzdělávání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základní vzdělávání – druhý stupeň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Typická věková skupina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cs-CZ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Datum vytvoření</a:t>
                      </a:r>
                    </a:p>
                  </a:txBody>
                  <a:tcPr marL="4640" marR="4640" marT="4640" marB="464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14.4. </a:t>
                      </a: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Zdroje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Wikipedie.cz, Učebnice : Dějepis – Novověk, ALBRA 2011 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15680" y="-27384"/>
            <a:ext cx="46805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 6 – České země v 19. – 20. stol.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EU-6-05 Století</a:t>
            </a:r>
            <a:r>
              <a:rPr kumimoji="0" lang="cs-CZ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vynálezů v Čechách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DĚJEPIS 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899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3575720" y="343109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u="sng" dirty="0" smtClean="0">
                <a:solidFill>
                  <a:srgbClr val="FFFF00"/>
                </a:solidFill>
              </a:rPr>
              <a:t>STOLETÍ  VYNÁLEZŮ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35360" y="1340768"/>
            <a:ext cx="11449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- 19. století přineslo mimo revolučních změn i </a:t>
            </a:r>
            <a:r>
              <a:rPr lang="cs-CZ" sz="2800" b="1" u="sng" dirty="0" smtClean="0">
                <a:solidFill>
                  <a:srgbClr val="FFFF00"/>
                </a:solidFill>
              </a:rPr>
              <a:t>velký rozvoj techniky </a:t>
            </a:r>
            <a:r>
              <a:rPr lang="cs-CZ" sz="2800" b="1" dirty="0" smtClean="0"/>
              <a:t>- dnešní </a:t>
            </a:r>
            <a:br>
              <a:rPr lang="cs-CZ" sz="2800" b="1" dirty="0" smtClean="0"/>
            </a:br>
            <a:r>
              <a:rPr lang="cs-CZ" sz="2800" b="1" dirty="0" smtClean="0"/>
              <a:t>  vyspělá technická civilizace má kořeny právě v 19. </a:t>
            </a:r>
            <a:r>
              <a:rPr lang="cs-CZ" sz="2800" b="1" dirty="0"/>
              <a:t> </a:t>
            </a:r>
            <a:r>
              <a:rPr lang="cs-CZ" sz="2800" b="1" dirty="0" smtClean="0"/>
              <a:t>- 20. století.</a:t>
            </a:r>
            <a:endParaRPr lang="cs-CZ" sz="2800" b="1" u="sng" dirty="0"/>
          </a:p>
        </p:txBody>
      </p:sp>
      <p:sp>
        <p:nvSpPr>
          <p:cNvPr id="2" name="TextovéPole 1"/>
          <p:cNvSpPr txBox="1"/>
          <p:nvPr/>
        </p:nvSpPr>
        <p:spPr>
          <a:xfrm>
            <a:off x="191344" y="2834933"/>
            <a:ext cx="11881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dirty="0"/>
              <a:t> </a:t>
            </a:r>
            <a:r>
              <a:rPr lang="cs-CZ" sz="2800" b="1" dirty="0" smtClean="0"/>
              <a:t>19. stol. se někdy </a:t>
            </a:r>
            <a:r>
              <a:rPr lang="cs-CZ" sz="2800" b="1" u="sng" dirty="0" smtClean="0"/>
              <a:t>říkalo „století páry</a:t>
            </a:r>
            <a:r>
              <a:rPr lang="cs-CZ" sz="2800" b="1" dirty="0" smtClean="0"/>
              <a:t>“ (parní lokomotivy- George </a:t>
            </a:r>
            <a:r>
              <a:rPr lang="cs-CZ" sz="2800" b="1" dirty="0" err="1" smtClean="0"/>
              <a:t>Stephenson</a:t>
            </a:r>
            <a:r>
              <a:rPr lang="cs-CZ" sz="2800" b="1" dirty="0" smtClean="0"/>
              <a:t>, parník – Robert </a:t>
            </a:r>
            <a:r>
              <a:rPr lang="cs-CZ" sz="2800" b="1" dirty="0" err="1" smtClean="0"/>
              <a:t>Fulton</a:t>
            </a:r>
            <a:r>
              <a:rPr lang="cs-CZ" sz="2800" b="1" dirty="0" smtClean="0"/>
              <a:t>), objevilo se i </a:t>
            </a:r>
            <a:r>
              <a:rPr lang="cs-CZ" sz="2800" b="1" u="sng" dirty="0" smtClean="0"/>
              <a:t>využití elektřiny </a:t>
            </a:r>
            <a:r>
              <a:rPr lang="cs-CZ" sz="2800" b="1" dirty="0" smtClean="0"/>
              <a:t>( telefon, gramofon, aj.).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6850" y="4285545"/>
            <a:ext cx="11881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-</a:t>
            </a:r>
            <a:r>
              <a:rPr lang="cs-CZ" sz="2800" dirty="0"/>
              <a:t> </a:t>
            </a:r>
            <a:r>
              <a:rPr lang="cs-CZ" sz="2800" b="1" dirty="0" smtClean="0"/>
              <a:t>V 19. století se setkáváme s pokusy o sestrojení stroje umožňujícího věčný pohyb -  </a:t>
            </a:r>
            <a:r>
              <a:rPr lang="cs-CZ" sz="2800" b="1" u="sng" dirty="0" err="1" smtClean="0">
                <a:solidFill>
                  <a:srgbClr val="FFFF00"/>
                </a:solidFill>
              </a:rPr>
              <a:t>Perpetu</a:t>
            </a:r>
            <a:r>
              <a:rPr lang="cs-CZ" sz="2800" b="1" u="sng" dirty="0" smtClean="0">
                <a:solidFill>
                  <a:srgbClr val="FFFF00"/>
                </a:solidFill>
              </a:rPr>
              <a:t> mobile.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6783" y="5589240"/>
            <a:ext cx="11737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2800" b="1" dirty="0" smtClean="0"/>
              <a:t>Nové myšlenky technického pokroku se nevyhnuly ani našim zemím v oblasti</a:t>
            </a:r>
            <a:br>
              <a:rPr lang="cs-CZ" sz="2800" b="1" dirty="0" smtClean="0"/>
            </a:br>
            <a:r>
              <a:rPr lang="cs-CZ" sz="2800" b="1" dirty="0" smtClean="0"/>
              <a:t>    vědy, techniky i  v zemědělství.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p:transition spd="slow">
    <p:wheel spokes="1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35360" y="548680"/>
            <a:ext cx="11449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V letech 1827 – 1829 postavil </a:t>
            </a:r>
            <a:r>
              <a:rPr lang="cs-CZ" sz="2800" b="1" u="sng" dirty="0" smtClean="0">
                <a:solidFill>
                  <a:srgbClr val="FFFF00"/>
                </a:solidFill>
              </a:rPr>
              <a:t>František Antonín </a:t>
            </a:r>
            <a:r>
              <a:rPr lang="cs-CZ" sz="2800" b="1" u="sng" dirty="0" err="1" smtClean="0">
                <a:solidFill>
                  <a:srgbClr val="FFFF00"/>
                </a:solidFill>
              </a:rPr>
              <a:t>Gerstner</a:t>
            </a:r>
            <a:r>
              <a:rPr lang="cs-CZ" sz="2800" b="1" u="sng" dirty="0">
                <a:solidFill>
                  <a:srgbClr val="FFFF00"/>
                </a:solidFill>
              </a:rPr>
              <a:t> </a:t>
            </a:r>
            <a:r>
              <a:rPr lang="cs-CZ" sz="2800" b="1" u="sng" dirty="0" smtClean="0">
                <a:solidFill>
                  <a:srgbClr val="FFFF00"/>
                </a:solidFill>
              </a:rPr>
              <a:t>první železnici  </a:t>
            </a:r>
            <a:br>
              <a:rPr lang="cs-CZ" sz="2800" b="1" u="sng" dirty="0" smtClean="0">
                <a:solidFill>
                  <a:srgbClr val="FFFF00"/>
                </a:solidFill>
              </a:rPr>
            </a:br>
            <a:r>
              <a:rPr lang="cs-CZ" sz="2800" b="1" dirty="0" smtClean="0">
                <a:solidFill>
                  <a:srgbClr val="FFFF00"/>
                </a:solidFill>
              </a:rPr>
              <a:t> </a:t>
            </a:r>
            <a:r>
              <a:rPr lang="cs-CZ" sz="2800" b="1" u="sng" dirty="0" smtClean="0">
                <a:solidFill>
                  <a:srgbClr val="FFFF00"/>
                </a:solidFill>
              </a:rPr>
              <a:t>(koněspřežnou) na evropském kontinentě z Českých Budějovic do Lince.</a:t>
            </a:r>
            <a:r>
              <a:rPr lang="cs-CZ" sz="2800" b="1" dirty="0" smtClean="0">
                <a:solidFill>
                  <a:srgbClr val="FFFF00"/>
                </a:solidFill>
              </a:rPr>
              <a:t> 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9336" y="1844824"/>
            <a:ext cx="11953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Mechanik z Prahy </a:t>
            </a:r>
            <a:r>
              <a:rPr lang="cs-CZ" sz="2800" b="1" u="sng" dirty="0" smtClean="0">
                <a:solidFill>
                  <a:srgbClr val="FFFF00"/>
                </a:solidFill>
              </a:rPr>
              <a:t>Josef Božek předvedl v Praze r. 1815 parní vůz a r. 1817 </a:t>
            </a:r>
            <a:br>
              <a:rPr lang="cs-CZ" sz="2800" b="1" u="sng" dirty="0" smtClean="0">
                <a:solidFill>
                  <a:srgbClr val="FFFF00"/>
                </a:solidFill>
              </a:rPr>
            </a:br>
            <a:r>
              <a:rPr lang="cs-CZ" sz="2800" b="1" dirty="0" smtClean="0">
                <a:solidFill>
                  <a:srgbClr val="FFFF00"/>
                </a:solidFill>
              </a:rPr>
              <a:t>  </a:t>
            </a:r>
            <a:r>
              <a:rPr lang="cs-CZ" sz="2800" b="1" u="sng" dirty="0" smtClean="0">
                <a:solidFill>
                  <a:srgbClr val="FFFF00"/>
                </a:solidFill>
              </a:rPr>
              <a:t>parní člun. </a:t>
            </a:r>
            <a:r>
              <a:rPr lang="cs-CZ" sz="2800" b="1" dirty="0" smtClean="0"/>
              <a:t>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9336" y="3068960"/>
            <a:ext cx="11953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u="sng" dirty="0" smtClean="0">
                <a:solidFill>
                  <a:srgbClr val="FFFF00"/>
                </a:solidFill>
              </a:rPr>
              <a:t>Josef Ressel konal pokusy s lodním šroubem a r. 1827 získal patent. </a:t>
            </a:r>
            <a:r>
              <a:rPr lang="cs-CZ" sz="2800" b="1" dirty="0" smtClean="0"/>
              <a:t> 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9336" y="3933056"/>
            <a:ext cx="11953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u="sng" dirty="0" smtClean="0"/>
              <a:t>Do dnešní doby nejdokonalejší metodu tisku – HLUBOTISK objevil tiskař </a:t>
            </a:r>
            <a:br>
              <a:rPr lang="cs-CZ" sz="2800" b="1" u="sng" dirty="0" smtClean="0"/>
            </a:br>
            <a:r>
              <a:rPr lang="cs-CZ" sz="2800" b="1" dirty="0" smtClean="0"/>
              <a:t>  </a:t>
            </a:r>
            <a:r>
              <a:rPr lang="cs-CZ" sz="2800" b="1" u="sng" dirty="0" smtClean="0"/>
              <a:t>Karel Klíč. 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91344" y="5373216"/>
            <a:ext cx="11377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-</a:t>
            </a:r>
            <a:r>
              <a:rPr lang="cs-CZ" sz="2800" b="1" u="sng" dirty="0">
                <a:solidFill>
                  <a:srgbClr val="FFFF00"/>
                </a:solidFill>
              </a:rPr>
              <a:t>František Křižík byl nazýván „otec české elektrotechniky</a:t>
            </a:r>
            <a:r>
              <a:rPr lang="cs-CZ" sz="2800" b="1" dirty="0"/>
              <a:t>“, vybudoval řadu</a:t>
            </a:r>
            <a:br>
              <a:rPr lang="cs-CZ" sz="2800" b="1" dirty="0"/>
            </a:br>
            <a:r>
              <a:rPr lang="cs-CZ" sz="2800" b="1" dirty="0"/>
              <a:t>  elektráren v Čechách, první tramvaj v Praze, první elektrickou dráhu </a:t>
            </a:r>
            <a:br>
              <a:rPr lang="cs-CZ" sz="2800" b="1" dirty="0"/>
            </a:br>
            <a:r>
              <a:rPr lang="cs-CZ" sz="2800" b="1" dirty="0"/>
              <a:t>  Rakousku-Uhersku mezi Táborem a Bechyní.  </a:t>
            </a:r>
          </a:p>
        </p:txBody>
      </p:sp>
    </p:spTree>
    <p:extLst>
      <p:ext uri="{BB962C8B-B14F-4D97-AF65-F5344CB8AC3E}">
        <p14:creationId xmlns:p14="http://schemas.microsoft.com/office/powerpoint/2010/main" val="38862887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67407" y="404664"/>
            <a:ext cx="403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Obr.č.1 – František Antonín </a:t>
            </a:r>
            <a:r>
              <a:rPr lang="cs-CZ" dirty="0" err="1" smtClean="0"/>
              <a:t>Gerstner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528048" y="40466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Obr.č.2 – </a:t>
            </a:r>
            <a:r>
              <a:rPr lang="cs-CZ" dirty="0" err="1" smtClean="0"/>
              <a:t>koněspřežka</a:t>
            </a:r>
            <a:r>
              <a:rPr lang="cs-CZ" dirty="0" smtClean="0"/>
              <a:t>, České Budějovice-</a:t>
            </a:r>
            <a:r>
              <a:rPr lang="cs-CZ" dirty="0" err="1" smtClean="0"/>
              <a:t>Linc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5" y="1052737"/>
            <a:ext cx="4608512" cy="561662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888" y="1106760"/>
            <a:ext cx="7056784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840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3" y="836712"/>
            <a:ext cx="4824535" cy="59046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71464" y="3326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Obr.č.3 – Josef Božek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836713"/>
            <a:ext cx="6624736" cy="59046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flipH="1">
            <a:off x="7504866" y="332656"/>
            <a:ext cx="334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4 – replika parního vozu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6113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954360"/>
            <a:ext cx="3744416" cy="5715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199456" y="4046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5 – Josef </a:t>
            </a:r>
            <a:r>
              <a:rPr lang="cs-CZ" dirty="0" err="1" smtClean="0"/>
              <a:t>Pressel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16" y="963885"/>
            <a:ext cx="4104456" cy="570547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727848" y="4046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6 – František Křižík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167" y="1026368"/>
            <a:ext cx="2257425" cy="5715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9048328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Obr.č.7 – Křižíkova </a:t>
            </a:r>
            <a:br>
              <a:rPr lang="cs-CZ" dirty="0" smtClean="0"/>
            </a:br>
            <a:r>
              <a:rPr lang="cs-CZ" dirty="0" smtClean="0"/>
              <a:t>                 oblouková lampa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5550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9336" y="1034733"/>
            <a:ext cx="11809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</a:t>
            </a:r>
            <a:endParaRPr lang="cs-CZ" sz="28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3359696" y="47667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ZEMĚDĚLSTVÍ  V 19. STOLETÍ</a:t>
            </a:r>
            <a:endParaRPr lang="cs-CZ" sz="28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182081" y="1268760"/>
            <a:ext cx="1149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Zemědělská revoluce začala dříve než průmyslová. Nejvýraznějším zlomem </a:t>
            </a:r>
            <a:br>
              <a:rPr lang="cs-CZ" sz="2800" b="1" dirty="0" smtClean="0"/>
            </a:br>
            <a:r>
              <a:rPr lang="cs-CZ" sz="2800" b="1" dirty="0" smtClean="0"/>
              <a:t>  byl </a:t>
            </a:r>
            <a:r>
              <a:rPr lang="cs-CZ" sz="2800" b="1" u="sng" dirty="0" smtClean="0">
                <a:solidFill>
                  <a:srgbClr val="FFFF00"/>
                </a:solidFill>
              </a:rPr>
              <a:t>přechod od trojpolního systému ke střídavému hospodářství</a:t>
            </a:r>
            <a:r>
              <a:rPr lang="cs-CZ" sz="2800" b="1" dirty="0" smtClean="0"/>
              <a:t>. </a:t>
            </a:r>
            <a:endParaRPr lang="cs-CZ" sz="28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1344" y="2980109"/>
            <a:ext cx="11521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Na konci 18. stol. se v našich zemích stále místo pluhu používal HÁK, obilí – </a:t>
            </a:r>
            <a:br>
              <a:rPr lang="cs-CZ" sz="2800" b="1" dirty="0" smtClean="0"/>
            </a:br>
            <a:r>
              <a:rPr lang="cs-CZ" sz="2800" b="1" dirty="0" smtClean="0"/>
              <a:t>  ( nejčastěji pěstovaná plodina) se sklízelo srpem. Na přelomu 18. a 19. stol.</a:t>
            </a:r>
            <a:br>
              <a:rPr lang="cs-CZ" sz="2800" b="1" dirty="0" smtClean="0"/>
            </a:br>
            <a:r>
              <a:rPr lang="cs-CZ" sz="2800" b="1" dirty="0" smtClean="0"/>
              <a:t>   </a:t>
            </a:r>
            <a:r>
              <a:rPr lang="cs-CZ" sz="2800" b="1" dirty="0"/>
              <a:t>s</a:t>
            </a:r>
            <a:r>
              <a:rPr lang="cs-CZ" sz="2800" b="1" dirty="0" smtClean="0"/>
              <a:t>e začaly pěstovat </a:t>
            </a:r>
            <a:r>
              <a:rPr lang="cs-CZ" sz="2800" b="1" u="sng" dirty="0" smtClean="0"/>
              <a:t>BRAMBORY</a:t>
            </a:r>
            <a:r>
              <a:rPr lang="cs-CZ" sz="2800" b="1" dirty="0" smtClean="0"/>
              <a:t>.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1344" y="5067181"/>
            <a:ext cx="11809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V 19. století se objevila nová plodina – </a:t>
            </a:r>
            <a:r>
              <a:rPr lang="cs-CZ" sz="2800" b="1" u="sng" dirty="0" smtClean="0"/>
              <a:t>CUKROVÁ  ŘEPA, vzniklo nové </a:t>
            </a:r>
            <a:br>
              <a:rPr lang="cs-CZ" sz="2800" b="1" u="sng" dirty="0" smtClean="0"/>
            </a:br>
            <a:r>
              <a:rPr lang="cs-CZ" sz="2800" b="1" dirty="0" smtClean="0"/>
              <a:t>   </a:t>
            </a:r>
            <a:r>
              <a:rPr lang="cs-CZ" sz="2800" b="1" u="sng" dirty="0" smtClean="0"/>
              <a:t>průmyslové odvětví – cukrovarnictví.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752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79376" y="1177588"/>
            <a:ext cx="11305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-</a:t>
            </a:r>
            <a:r>
              <a:rPr lang="cs-CZ" sz="2800" b="1" dirty="0" smtClean="0"/>
              <a:t> </a:t>
            </a:r>
            <a:r>
              <a:rPr lang="cs-CZ" sz="2800" b="1" u="sng" dirty="0" smtClean="0">
                <a:solidFill>
                  <a:srgbClr val="FFFF00"/>
                </a:solidFill>
              </a:rPr>
              <a:t>R</a:t>
            </a:r>
            <a:r>
              <a:rPr lang="cs-CZ" sz="2800" b="1" u="sng" dirty="0">
                <a:solidFill>
                  <a:srgbClr val="FFFF00"/>
                </a:solidFill>
              </a:rPr>
              <a:t>. 1827 vyvinuli bratranci Veverkové nový typ pluhu RUCHADLO.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87688" y="18864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TECHNIKA  V ZEMĚDĚLSTVÍ</a:t>
            </a:r>
            <a:endParaRPr lang="cs-CZ" sz="28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7368" y="2492896"/>
            <a:ext cx="11449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V 19. stol. se začala používat místo mrvy  nová hnojiva – kostní moučka, </a:t>
            </a:r>
            <a:br>
              <a:rPr lang="cs-CZ" sz="2800" b="1" dirty="0" smtClean="0"/>
            </a:br>
            <a:r>
              <a:rPr lang="cs-CZ" sz="2800" b="1" dirty="0" smtClean="0"/>
              <a:t>   guáno, později vznikla i </a:t>
            </a:r>
            <a:r>
              <a:rPr lang="cs-CZ" sz="2800" b="1" u="sng" dirty="0" smtClean="0">
                <a:solidFill>
                  <a:srgbClr val="FFFF00"/>
                </a:solidFill>
              </a:rPr>
              <a:t>UMĚLÁ HNOJIVA</a:t>
            </a:r>
            <a:r>
              <a:rPr lang="cs-CZ" sz="2800" b="1" dirty="0" smtClean="0"/>
              <a:t>. 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1344" y="4221088"/>
            <a:ext cx="11593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Nová technika nastoupila i na pole – objevily se první </a:t>
            </a:r>
            <a:r>
              <a:rPr lang="cs-CZ" sz="2800" b="1" u="sng" dirty="0" smtClean="0"/>
              <a:t>mlátičky</a:t>
            </a:r>
            <a:r>
              <a:rPr lang="cs-CZ" sz="2800" b="1" dirty="0" smtClean="0"/>
              <a:t>,</a:t>
            </a:r>
            <a:r>
              <a:rPr lang="cs-CZ" sz="2800" b="1" u="sng" dirty="0" smtClean="0"/>
              <a:t> řezačky píce </a:t>
            </a:r>
            <a:br>
              <a:rPr lang="cs-CZ" sz="2800" b="1" u="sng" dirty="0" smtClean="0"/>
            </a:br>
            <a:r>
              <a:rPr lang="cs-CZ" sz="2800" b="1" dirty="0" smtClean="0"/>
              <a:t>  </a:t>
            </a:r>
            <a:r>
              <a:rPr lang="cs-CZ" sz="2800" b="1" u="sng" dirty="0" smtClean="0"/>
              <a:t>a žací stroje</a:t>
            </a:r>
            <a:r>
              <a:rPr lang="cs-CZ" sz="2800" b="1" dirty="0" smtClean="0"/>
              <a:t>. </a:t>
            </a:r>
            <a:endParaRPr lang="cs-CZ" sz="2800" b="1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1344" y="5517232"/>
            <a:ext cx="1144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Rozlehlé lány velkostatků se obdělávaly parní orbou – pomocí lokomobilu.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769399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151784" y="26064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92D050"/>
                </a:solidFill>
              </a:rPr>
              <a:t>Přiřaď</a:t>
            </a:r>
            <a:endParaRPr lang="cs-CZ" sz="2800" b="1" u="sng" dirty="0">
              <a:solidFill>
                <a:srgbClr val="92D05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847528" y="1071900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František Antonín </a:t>
            </a:r>
            <a:r>
              <a:rPr lang="cs-CZ" sz="2800" b="1" dirty="0" err="1" smtClean="0"/>
              <a:t>Gerstner</a:t>
            </a:r>
            <a:r>
              <a:rPr lang="cs-CZ" sz="2800" b="1" dirty="0" smtClean="0"/>
              <a:t> 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31404" y="2204864"/>
            <a:ext cx="2556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/>
              <a:t>Perpetu</a:t>
            </a:r>
            <a:r>
              <a:rPr lang="cs-CZ" sz="2800" b="1" dirty="0" smtClean="0"/>
              <a:t> mobile 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3352" y="335699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František </a:t>
            </a:r>
            <a:r>
              <a:rPr lang="cs-CZ" sz="2800" b="1" dirty="0"/>
              <a:t>K</a:t>
            </a:r>
            <a:r>
              <a:rPr lang="cs-CZ" sz="2800" b="1" dirty="0" smtClean="0"/>
              <a:t>řižík 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3392" y="4417948"/>
            <a:ext cx="371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Bratranci </a:t>
            </a:r>
            <a:r>
              <a:rPr lang="cs-CZ" sz="2800" b="1" dirty="0"/>
              <a:t>V</a:t>
            </a:r>
            <a:r>
              <a:rPr lang="cs-CZ" sz="2800" b="1" dirty="0" smtClean="0"/>
              <a:t>everkové 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911424" y="5589240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Náhrada trojpolního </a:t>
            </a:r>
            <a:br>
              <a:rPr lang="cs-CZ" sz="2800" b="1" dirty="0" smtClean="0"/>
            </a:br>
            <a:r>
              <a:rPr lang="cs-CZ" sz="2800" b="1" dirty="0" smtClean="0"/>
              <a:t>systému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240016" y="980728"/>
            <a:ext cx="4007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Oblouková </a:t>
            </a:r>
            <a:r>
              <a:rPr lang="cs-CZ" sz="2800" b="1" dirty="0" err="1" smtClean="0">
                <a:solidFill>
                  <a:srgbClr val="FFFF00"/>
                </a:solidFill>
              </a:rPr>
              <a:t>lampa,tramvaj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888088" y="213285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Střídavé hospodářství 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469391" y="3255943"/>
            <a:ext cx="2415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 </a:t>
            </a:r>
            <a:r>
              <a:rPr lang="cs-CZ" sz="2800" b="1" dirty="0" err="1" smtClean="0">
                <a:solidFill>
                  <a:srgbClr val="FFFF00"/>
                </a:solidFill>
              </a:rPr>
              <a:t>koněspřežka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328248" y="4509120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Stroj umožňující věčný pohyb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752184" y="580526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Ruchadlo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425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Nebe</Template>
  <TotalTime>2492</TotalTime>
  <Words>571</Words>
  <Application>Microsoft Office PowerPoint</Application>
  <PresentationFormat>Širokoúhlá obrazovka</PresentationFormat>
  <Paragraphs>103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Nebe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pc3</cp:lastModifiedBy>
  <cp:revision>290</cp:revision>
  <dcterms:created xsi:type="dcterms:W3CDTF">2014-02-05T17:07:28Z</dcterms:created>
  <dcterms:modified xsi:type="dcterms:W3CDTF">2017-05-02T07:30:50Z</dcterms:modified>
</cp:coreProperties>
</file>