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1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839416" y="26064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00B050"/>
                </a:solidFill>
              </a:rPr>
              <a:t>STŘEDOVĚKÁ   SPOLEČNOST</a:t>
            </a:r>
            <a:endParaRPr lang="cs-CZ" sz="3600" b="1" u="sng" dirty="0">
              <a:solidFill>
                <a:srgbClr val="00B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8.12.2014, Dějepis   7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77281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učenci ve středověku rozdělovali společnost na 3 společenské vrstvy.</a:t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Tzv. „Společnost trojího lidu“.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371508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Ti kdo se modlí – kněží, ti kdo pracují na sebe i druhé – venkovský lid,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a ti kdo bojují , vládnou– válečníci</a:t>
            </a:r>
            <a:r>
              <a:rPr lang="cs-CZ" sz="3200" b="1" u="sng" smtClean="0">
                <a:solidFill>
                  <a:srgbClr val="FFFF00"/>
                </a:solidFill>
              </a:rPr>
              <a:t>, šlechta 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883676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Všechny 3 vrstvy měly svou nezastupitelnou úlohu. Rolníci živili všechny prací svých rukou, šlechta organizovala chod společnosti a vládla, duchovní hlásali křesťanskou víru a pečovali o duchovní činnost</a:t>
            </a:r>
            <a:r>
              <a:rPr lang="cs-CZ" sz="28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620688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Vedoucí vrstvou byl  panovník a šlechta – knížata, vévodové a hrabata- </a:t>
            </a:r>
            <a:r>
              <a:rPr lang="cs-CZ" sz="3200" b="1" u="sng" dirty="0" smtClean="0"/>
              <a:t>vyšší šlechta,</a:t>
            </a:r>
            <a:r>
              <a:rPr lang="cs-CZ" sz="3200" b="1" dirty="0" smtClean="0"/>
              <a:t> rytíři a zemané – </a:t>
            </a:r>
            <a:r>
              <a:rPr lang="cs-CZ" sz="3200" b="1" u="sng" dirty="0" smtClean="0"/>
              <a:t>nižší šlechta</a:t>
            </a:r>
            <a:r>
              <a:rPr lang="cs-CZ" sz="3200" b="1" dirty="0" smtClean="0"/>
              <a:t>. 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1988840"/>
            <a:ext cx="11521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Duchovenstvo bylo v raném středověku jediným zdrojem vzdělanosti, pečovali o laické členy. </a:t>
            </a:r>
            <a:r>
              <a:rPr lang="cs-CZ" sz="3200" b="1" u="sng" dirty="0" smtClean="0"/>
              <a:t>Členové -  nemajetní faráři a kazatelé, dále biskupové, arcibiskupové, kardinálové a papež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1344" y="3933056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/>
              <a:t>Nejpočetnější vrstva středověku  - venkovští rolníci </a:t>
            </a:r>
            <a:r>
              <a:rPr lang="cs-CZ" sz="3200" b="1" dirty="0" smtClean="0"/>
              <a:t>( 90%), většina neměla vlastní půdu tak obdělávali pozemky vrchnosti</a:t>
            </a:r>
            <a:endParaRPr lang="cs-CZ" sz="3200" b="1" dirty="0" smtClean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1344" y="5255041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 rozvojem měst se ve vrcholném středověku začalo početně </a:t>
            </a:r>
            <a:r>
              <a:rPr lang="cs-CZ" sz="3200" b="1" u="sng" dirty="0" smtClean="0">
                <a:solidFill>
                  <a:srgbClr val="FFFF00"/>
                </a:solidFill>
              </a:rPr>
              <a:t>rozrůstat a bohatnout měšťanstvo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83432" y="61653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Č. 1 – italský šlechti 15.st.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248128" y="616530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 Č. 2 – křest Vladimíra I. </a:t>
            </a:r>
            <a:endParaRPr lang="cs-CZ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404664"/>
            <a:ext cx="3751684" cy="476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7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1344" y="476672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Vrchním </a:t>
            </a:r>
            <a:r>
              <a:rPr lang="cs-CZ" sz="3200" b="1" u="sng" dirty="0" smtClean="0">
                <a:solidFill>
                  <a:srgbClr val="FFFF00"/>
                </a:solidFill>
              </a:rPr>
              <a:t>vlastníkem veškeré půdy </a:t>
            </a:r>
            <a:r>
              <a:rPr lang="cs-CZ" sz="3200" b="1" dirty="0" smtClean="0"/>
              <a:t>byl v době středověku </a:t>
            </a:r>
            <a:r>
              <a:rPr lang="cs-CZ" sz="3200" b="1" u="sng" dirty="0" smtClean="0">
                <a:solidFill>
                  <a:srgbClr val="FFFF00"/>
                </a:solidFill>
              </a:rPr>
              <a:t>panovník.</a:t>
            </a:r>
            <a:r>
              <a:rPr lang="cs-CZ" sz="3200" b="1" dirty="0" smtClean="0"/>
              <a:t> </a:t>
            </a:r>
            <a:br>
              <a:rPr lang="cs-CZ" sz="3200" b="1" dirty="0" smtClean="0"/>
            </a:br>
            <a:r>
              <a:rPr lang="cs-CZ" sz="3200" b="1" dirty="0" smtClean="0"/>
              <a:t>  Uděloval půdu své družině jako odměnu – </a:t>
            </a:r>
            <a:r>
              <a:rPr lang="cs-CZ" sz="3200" b="1" u="sng" dirty="0" smtClean="0">
                <a:solidFill>
                  <a:srgbClr val="FFFF00"/>
                </a:solidFill>
              </a:rPr>
              <a:t>závazek – </a:t>
            </a:r>
            <a:r>
              <a:rPr lang="cs-CZ" sz="3200" b="1" u="sng" dirty="0" smtClean="0">
                <a:solidFill>
                  <a:srgbClr val="FFFF00"/>
                </a:solidFill>
              </a:rPr>
              <a:t>LÉNO</a:t>
            </a:r>
            <a:r>
              <a:rPr lang="cs-CZ" sz="3200" b="1" u="sng" dirty="0" smtClean="0">
                <a:solidFill>
                  <a:srgbClr val="FFFF00"/>
                </a:solidFill>
              </a:rPr>
              <a:t>, lenní pán.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3352" y="5805264"/>
            <a:ext cx="11305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3352" y="2348880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Ten, kdo </a:t>
            </a:r>
            <a:r>
              <a:rPr lang="cs-CZ" sz="3200" b="1" u="sng" dirty="0" smtClean="0">
                <a:solidFill>
                  <a:srgbClr val="FFFF00"/>
                </a:solidFill>
              </a:rPr>
              <a:t>léno dostal od lenního pána byl VAZAL.</a:t>
            </a:r>
            <a:r>
              <a:rPr lang="cs-CZ" sz="3200" b="1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360" y="3429000"/>
            <a:ext cx="11449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Církev i </a:t>
            </a:r>
            <a:r>
              <a:rPr lang="cs-CZ" sz="3200" b="1" dirty="0"/>
              <a:t>š</a:t>
            </a:r>
            <a:r>
              <a:rPr lang="cs-CZ" sz="3200" b="1" dirty="0" smtClean="0"/>
              <a:t>lechtic mohl být lenním pánem ( vůči poddanému) ale i vazalem</a:t>
            </a:r>
            <a:r>
              <a:rPr lang="cs-CZ" sz="3200" b="1" dirty="0"/>
              <a:t> </a:t>
            </a:r>
            <a:r>
              <a:rPr lang="cs-CZ" sz="3200" b="1" dirty="0" smtClean="0"/>
              <a:t>( vůči panovníkovi).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28" y="4941168"/>
            <a:ext cx="12144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Vlastníci lén byli feudální vrchností, pozemky jim obdělávali poddaní</a:t>
            </a:r>
            <a:r>
              <a:rPr lang="cs-CZ" sz="3200" b="1" dirty="0" smtClean="0"/>
              <a:t>, kteří byli na svém pánu závislí (patřila jim veškerá půda ve vesnici),byli</a:t>
            </a:r>
            <a:br>
              <a:rPr lang="cs-CZ" sz="3200" b="1" dirty="0" smtClean="0"/>
            </a:br>
            <a:r>
              <a:rPr lang="cs-CZ" sz="3200" b="1" dirty="0" smtClean="0"/>
              <a:t>osobně nesvobodní a povinni svému pánovi </a:t>
            </a:r>
            <a:r>
              <a:rPr lang="cs-CZ" sz="3200" b="1" i="1" dirty="0" smtClean="0"/>
              <a:t>radou i pomocí</a:t>
            </a:r>
            <a:r>
              <a:rPr lang="cs-CZ" sz="3200" b="1" dirty="0" smtClean="0"/>
              <a:t>.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0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7328" y="476672"/>
            <a:ext cx="12169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Rolníci ( sedláci) museli za propůjčenou půdu </a:t>
            </a:r>
            <a:r>
              <a:rPr lang="cs-CZ" sz="3200" b="1" u="sng" dirty="0" smtClean="0">
                <a:solidFill>
                  <a:srgbClr val="FFFF00"/>
                </a:solidFill>
              </a:rPr>
              <a:t>odvádět RENTU</a:t>
            </a:r>
            <a:r>
              <a:rPr lang="cs-CZ" sz="3200" b="1" dirty="0" smtClean="0"/>
              <a:t>. </a:t>
            </a:r>
            <a:r>
              <a:rPr lang="cs-CZ" sz="3200" b="1" u="sng" dirty="0" smtClean="0">
                <a:solidFill>
                  <a:srgbClr val="FFFF00"/>
                </a:solidFill>
              </a:rPr>
              <a:t>Rentou  byla robota </a:t>
            </a:r>
            <a:r>
              <a:rPr lang="cs-CZ" sz="3200" b="1" dirty="0" smtClean="0"/>
              <a:t>( práce na panském), ale i </a:t>
            </a:r>
            <a:r>
              <a:rPr lang="cs-CZ" sz="3200" b="1" u="sng" dirty="0" smtClean="0">
                <a:solidFill>
                  <a:srgbClr val="FFFF00"/>
                </a:solidFill>
              </a:rPr>
              <a:t>naturálie, později peníze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3352" y="5805264"/>
            <a:ext cx="11305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328" y="2063750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Renta byla pro feudály velkým zdrojem bohatství. Nižší šlechtici </a:t>
            </a:r>
            <a:br>
              <a:rPr lang="cs-CZ" sz="3200" b="1" dirty="0" smtClean="0"/>
            </a:br>
            <a:r>
              <a:rPr lang="cs-CZ" sz="3200" b="1" dirty="0" smtClean="0"/>
              <a:t>( zemané, rytíři) .Povinnost  vazalů panovníka – pomoc v boji.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3863950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Léno bylo podstatou vrcholného středověku – latinsky zvané </a:t>
            </a:r>
            <a:br>
              <a:rPr lang="cs-CZ" sz="3200" b="1" dirty="0" smtClean="0"/>
            </a:br>
            <a:r>
              <a:rPr lang="cs-CZ" sz="3200" b="1" dirty="0" smtClean="0"/>
              <a:t>  FEUDUM – </a:t>
            </a:r>
            <a:r>
              <a:rPr lang="cs-CZ" sz="3200" b="1" u="sng" dirty="0" smtClean="0">
                <a:solidFill>
                  <a:srgbClr val="FFFF00"/>
                </a:solidFill>
              </a:rPr>
              <a:t>středověká společnost označována jako feudální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28" y="5520134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 Ve středověku byli mezi jednotlivými </a:t>
            </a:r>
            <a:r>
              <a:rPr lang="cs-CZ" sz="3200" b="1" dirty="0" err="1" smtClean="0"/>
              <a:t>společ</a:t>
            </a:r>
            <a:r>
              <a:rPr lang="cs-CZ" sz="3200" b="1" dirty="0" smtClean="0"/>
              <a:t>. </a:t>
            </a:r>
            <a:r>
              <a:rPr lang="cs-CZ" sz="3200" b="1" dirty="0"/>
              <a:t>v</a:t>
            </a:r>
            <a:r>
              <a:rPr lang="cs-CZ" sz="3200" b="1" dirty="0" smtClean="0"/>
              <a:t>rstvami velké rozdíly.</a:t>
            </a:r>
            <a:br>
              <a:rPr lang="cs-CZ" sz="3200" b="1" dirty="0" smtClean="0"/>
            </a:br>
            <a:r>
              <a:rPr lang="cs-CZ" sz="3200" b="1" dirty="0" smtClean="0"/>
              <a:t>  Společenská vrstva určovala celý život jednotlivce (chování, stravu…).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7328" y="476672"/>
            <a:ext cx="12169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Pro jednotlivé vrstvy platily i odlišné právní předpisy.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3352" y="5805264"/>
            <a:ext cx="11305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328" y="1772816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Středověk </a:t>
            </a:r>
            <a:r>
              <a:rPr lang="cs-CZ" sz="3200" b="1" u="sng" dirty="0" smtClean="0">
                <a:solidFill>
                  <a:srgbClr val="FFFF00"/>
                </a:solidFill>
              </a:rPr>
              <a:t>odlišoval právo církevní</a:t>
            </a:r>
            <a:r>
              <a:rPr lang="cs-CZ" sz="3200" b="1" dirty="0" smtClean="0"/>
              <a:t> (kanonické)- pro duchovní osoby,</a:t>
            </a:r>
            <a:br>
              <a:rPr lang="cs-CZ" sz="3200" b="1" dirty="0" smtClean="0"/>
            </a:br>
            <a:r>
              <a:rPr lang="cs-CZ" sz="3200" b="1" dirty="0" smtClean="0"/>
              <a:t>  </a:t>
            </a:r>
            <a:r>
              <a:rPr lang="cs-CZ" sz="3200" b="1" u="sng" dirty="0" smtClean="0">
                <a:solidFill>
                  <a:srgbClr val="FFFF00"/>
                </a:solidFill>
              </a:rPr>
              <a:t>právo městské, právo poddanské a právo zemské </a:t>
            </a:r>
            <a:r>
              <a:rPr lang="cs-CZ" sz="3200" b="1" dirty="0" smtClean="0"/>
              <a:t>– pro šlechtu.</a:t>
            </a:r>
            <a:r>
              <a:rPr lang="cs-CZ" sz="3200" b="1" u="sng" dirty="0" smtClean="0">
                <a:solidFill>
                  <a:srgbClr val="FFFF00"/>
                </a:solidFill>
              </a:rPr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9336" y="3501008"/>
            <a:ext cx="11953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Na politické moci </a:t>
            </a:r>
            <a:r>
              <a:rPr lang="cs-CZ" sz="3200" b="1" dirty="0" smtClean="0"/>
              <a:t>se podílela jen malá část privilegovaných- </a:t>
            </a:r>
            <a:r>
              <a:rPr lang="cs-CZ" sz="3200" b="1" u="sng" dirty="0" smtClean="0">
                <a:solidFill>
                  <a:srgbClr val="FFFF00"/>
                </a:solidFill>
              </a:rPr>
              <a:t>STAVY.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Většinou to byla vysoká šlechta. Spolurozhodovali a omezovali</a:t>
            </a:r>
            <a:br>
              <a:rPr lang="cs-CZ" sz="3200" b="1" dirty="0" smtClean="0"/>
            </a:br>
            <a:r>
              <a:rPr lang="cs-CZ" sz="3200" b="1" dirty="0" smtClean="0"/>
              <a:t>  moc panovníka.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739" y="5512876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Ve 12. – 13. století se vyvinula </a:t>
            </a:r>
            <a:r>
              <a:rPr lang="cs-CZ" sz="3200" b="1" u="sng" dirty="0" smtClean="0">
                <a:solidFill>
                  <a:srgbClr val="FFFF00"/>
                </a:solidFill>
              </a:rPr>
              <a:t>první stavovská zastupitelstva</a:t>
            </a:r>
            <a:r>
              <a:rPr lang="cs-CZ" sz="3200" b="1" dirty="0" smtClean="0"/>
              <a:t>.</a:t>
            </a:r>
            <a:br>
              <a:rPr lang="cs-CZ" sz="3200" b="1" dirty="0" smtClean="0"/>
            </a:br>
            <a:r>
              <a:rPr lang="cs-CZ" sz="3200" b="1" dirty="0" smtClean="0"/>
              <a:t>  Např. v Anglii to byl parlament, ve Francii- generální stavy.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4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369</TotalTime>
  <Words>355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admin</cp:lastModifiedBy>
  <cp:revision>71</cp:revision>
  <dcterms:created xsi:type="dcterms:W3CDTF">2014-02-05T17:07:28Z</dcterms:created>
  <dcterms:modified xsi:type="dcterms:W3CDTF">2019-12-04T09:15:30Z</dcterms:modified>
</cp:coreProperties>
</file>