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3" r:id="rId3"/>
    <p:sldId id="261" r:id="rId4"/>
    <p:sldId id="264" r:id="rId5"/>
    <p:sldId id="265" r:id="rId6"/>
    <p:sldId id="266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839416" y="260648"/>
            <a:ext cx="61926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u="sng" dirty="0" smtClean="0">
                <a:solidFill>
                  <a:srgbClr val="00B050"/>
                </a:solidFill>
              </a:rPr>
              <a:t>STŘEDOVĚKÁ   SPOLEČNOST</a:t>
            </a:r>
            <a:endParaRPr lang="cs-CZ" sz="3600" b="1" u="sng" dirty="0">
              <a:solidFill>
                <a:srgbClr val="00B05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8472264" y="260648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Mgr. Ivana Zelenková</a:t>
            </a:r>
            <a:br>
              <a:rPr lang="cs-CZ" dirty="0" smtClean="0"/>
            </a:br>
            <a:r>
              <a:rPr lang="cs-CZ" dirty="0" smtClean="0"/>
              <a:t>8.12.2014, Dějepis   7</a:t>
            </a:r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623392" y="1460977"/>
            <a:ext cx="55446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3200" b="1" u="sng" dirty="0"/>
          </a:p>
        </p:txBody>
      </p:sp>
      <p:sp>
        <p:nvSpPr>
          <p:cNvPr id="3" name="TextovéPole 2"/>
          <p:cNvSpPr txBox="1"/>
          <p:nvPr/>
        </p:nvSpPr>
        <p:spPr>
          <a:xfrm>
            <a:off x="0" y="1772816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učenci ve středověku rozdělovali společnost na 3 společenské vrstvy.</a:t>
            </a:r>
            <a:br>
              <a:rPr lang="cs-CZ" sz="3200" b="1" dirty="0" smtClean="0"/>
            </a:br>
            <a:r>
              <a:rPr lang="cs-CZ" sz="3200" b="1" dirty="0" smtClean="0"/>
              <a:t>   </a:t>
            </a:r>
            <a:r>
              <a:rPr lang="cs-CZ" sz="3200" b="1" u="sng" dirty="0" smtClean="0">
                <a:solidFill>
                  <a:srgbClr val="FFFF00"/>
                </a:solidFill>
              </a:rPr>
              <a:t>Tzv. „Společnost trojího lidu“.</a:t>
            </a:r>
            <a:endParaRPr lang="cs-CZ" sz="3200" b="1" u="sng" dirty="0"/>
          </a:p>
        </p:txBody>
      </p:sp>
      <p:sp>
        <p:nvSpPr>
          <p:cNvPr id="4" name="TextovéPole 3"/>
          <p:cNvSpPr txBox="1"/>
          <p:nvPr/>
        </p:nvSpPr>
        <p:spPr>
          <a:xfrm>
            <a:off x="0" y="3371508"/>
            <a:ext cx="123606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- </a:t>
            </a:r>
            <a:r>
              <a:rPr lang="cs-CZ" sz="3200" b="1" u="sng" dirty="0" smtClean="0">
                <a:solidFill>
                  <a:srgbClr val="FFFF00"/>
                </a:solidFill>
              </a:rPr>
              <a:t>Ti kdo se modlí – kněží, ti kdo pracují na sebe i druhé – venkovský lid, </a:t>
            </a:r>
            <a:br>
              <a:rPr lang="cs-CZ" sz="3200" b="1" u="sng" dirty="0" smtClean="0">
                <a:solidFill>
                  <a:srgbClr val="FFFF00"/>
                </a:solidFill>
              </a:rPr>
            </a:br>
            <a:r>
              <a:rPr lang="cs-CZ" sz="3200" b="1" dirty="0" smtClean="0">
                <a:solidFill>
                  <a:srgbClr val="FFFF00"/>
                </a:solidFill>
              </a:rPr>
              <a:t>   </a:t>
            </a:r>
            <a:r>
              <a:rPr lang="cs-CZ" sz="3200" b="1" u="sng" dirty="0" smtClean="0">
                <a:solidFill>
                  <a:srgbClr val="FFFF00"/>
                </a:solidFill>
              </a:rPr>
              <a:t>a ti kdo bojují , vládnou– válečníci</a:t>
            </a:r>
            <a:r>
              <a:rPr lang="cs-CZ" sz="3200" b="1" u="sng" smtClean="0">
                <a:solidFill>
                  <a:srgbClr val="FFFF00"/>
                </a:solidFill>
              </a:rPr>
              <a:t>, šlechta </a:t>
            </a:r>
            <a:endParaRPr lang="cs-CZ" sz="3200" b="1" u="sng" dirty="0" smtClean="0">
              <a:solidFill>
                <a:srgbClr val="FFFF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0" y="4883676"/>
            <a:ext cx="1219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- </a:t>
            </a:r>
            <a:r>
              <a:rPr lang="cs-CZ" sz="3200" b="1" dirty="0" smtClean="0"/>
              <a:t>Všechny 3 vrstvy měly svou nezastupitelnou úlohu. Rolníci živili všechny prací svých rukou, šlechta organizovala chod společnosti a vládla, duchovní hlásali křesťanskou víru a pečovali o duchovní činnost</a:t>
            </a:r>
            <a:r>
              <a:rPr lang="cs-CZ" sz="2800" b="1" dirty="0" smtClean="0"/>
              <a:t>.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1730334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2" grpId="0"/>
      <p:bldP spid="3" grpId="0"/>
      <p:bldP spid="4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91344" y="620688"/>
            <a:ext cx="118813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- </a:t>
            </a:r>
            <a:r>
              <a:rPr lang="cs-CZ" sz="3200" b="1" dirty="0" smtClean="0"/>
              <a:t>Vedoucí vrstvou byl  panovník a šlechta – knížata, vévodové a hrabata- </a:t>
            </a:r>
            <a:r>
              <a:rPr lang="cs-CZ" sz="3200" b="1" u="sng" dirty="0" smtClean="0"/>
              <a:t>vyšší šlechta,</a:t>
            </a:r>
            <a:r>
              <a:rPr lang="cs-CZ" sz="3200" b="1" dirty="0" smtClean="0"/>
              <a:t> rytíři a zemané – </a:t>
            </a:r>
            <a:r>
              <a:rPr lang="cs-CZ" sz="3200" b="1" u="sng" dirty="0" smtClean="0"/>
              <a:t>nižší šlechta</a:t>
            </a:r>
            <a:r>
              <a:rPr lang="cs-CZ" sz="3200" b="1" dirty="0" smtClean="0"/>
              <a:t>.  </a:t>
            </a:r>
            <a:endParaRPr lang="cs-CZ" sz="32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191344" y="1988840"/>
            <a:ext cx="115212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Duchovenstvo bylo v raném středověku jediným zdrojem vzdělanosti, pečovali o laické členy. </a:t>
            </a:r>
            <a:r>
              <a:rPr lang="cs-CZ" sz="3200" b="1" u="sng" dirty="0" smtClean="0"/>
              <a:t>Členové -  nemajetní faráři a kazatelé, dále biskupové, arcibiskupové, kardinálové a papež</a:t>
            </a:r>
            <a:r>
              <a:rPr lang="cs-CZ" sz="3200" b="1" dirty="0" smtClean="0"/>
              <a:t>.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91344" y="3933056"/>
            <a:ext cx="116652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</a:t>
            </a:r>
            <a:r>
              <a:rPr lang="cs-CZ" sz="3200" b="1" u="sng" dirty="0" smtClean="0"/>
              <a:t>Nejpočetnější vrstva středověku  - venkovští rolníci </a:t>
            </a:r>
            <a:r>
              <a:rPr lang="cs-CZ" sz="3200" b="1" dirty="0" smtClean="0"/>
              <a:t>( 90%), většina neměla vlastní půdu tak obdělávali pozemky vrchnosti</a:t>
            </a:r>
            <a:endParaRPr lang="cs-CZ" sz="3200" b="1" dirty="0" smtClean="0">
              <a:solidFill>
                <a:srgbClr val="FFFF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91344" y="5255041"/>
            <a:ext cx="116652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S rozvojem měst se ve vrcholném středověku začalo početně </a:t>
            </a:r>
            <a:r>
              <a:rPr lang="cs-CZ" sz="3200" b="1" u="sng" dirty="0" smtClean="0">
                <a:solidFill>
                  <a:srgbClr val="FFFF00"/>
                </a:solidFill>
              </a:rPr>
              <a:t>rozrůstat a bohatnout měšťanstvo</a:t>
            </a:r>
            <a:r>
              <a:rPr lang="cs-CZ" sz="3200" b="1" dirty="0" smtClean="0"/>
              <a:t>.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3287892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983432" y="6165304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Obr. Č. 1 – italský šlechti 15.st.</a:t>
            </a:r>
            <a:endParaRPr lang="cs-CZ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7248128" y="6165304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Obr. Č. 2 – křest Vladimíra I. </a:t>
            </a:r>
            <a:endParaRPr lang="cs-CZ" b="1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384" y="404664"/>
            <a:ext cx="3751684" cy="4765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8978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191344" y="476672"/>
            <a:ext cx="120006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Vrchním </a:t>
            </a:r>
            <a:r>
              <a:rPr lang="cs-CZ" sz="3200" b="1" u="sng" dirty="0" smtClean="0">
                <a:solidFill>
                  <a:srgbClr val="FFFF00"/>
                </a:solidFill>
              </a:rPr>
              <a:t>vlastníkem veškeré půdy </a:t>
            </a:r>
            <a:r>
              <a:rPr lang="cs-CZ" sz="3200" b="1" dirty="0" smtClean="0"/>
              <a:t>byl v době středověku </a:t>
            </a:r>
            <a:r>
              <a:rPr lang="cs-CZ" sz="3200" b="1" u="sng" dirty="0" smtClean="0">
                <a:solidFill>
                  <a:srgbClr val="FFFF00"/>
                </a:solidFill>
              </a:rPr>
              <a:t>panovník.</a:t>
            </a:r>
            <a:r>
              <a:rPr lang="cs-CZ" sz="3200" b="1" dirty="0" smtClean="0"/>
              <a:t> </a:t>
            </a:r>
            <a:br>
              <a:rPr lang="cs-CZ" sz="3200" b="1" dirty="0" smtClean="0"/>
            </a:br>
            <a:r>
              <a:rPr lang="cs-CZ" sz="3200" b="1" dirty="0" smtClean="0"/>
              <a:t>  Uděloval půdu své družině jako odměnu – </a:t>
            </a:r>
            <a:r>
              <a:rPr lang="cs-CZ" sz="3200" b="1" u="sng" dirty="0" smtClean="0">
                <a:solidFill>
                  <a:srgbClr val="FFFF00"/>
                </a:solidFill>
              </a:rPr>
              <a:t>závazek – </a:t>
            </a:r>
            <a:r>
              <a:rPr lang="cs-CZ" sz="3200" b="1" u="sng" dirty="0" smtClean="0">
                <a:solidFill>
                  <a:srgbClr val="FFFF00"/>
                </a:solidFill>
              </a:rPr>
              <a:t>LÉNO</a:t>
            </a:r>
            <a:r>
              <a:rPr lang="cs-CZ" sz="3200" b="1" u="sng" dirty="0" smtClean="0">
                <a:solidFill>
                  <a:srgbClr val="FFFF00"/>
                </a:solidFill>
              </a:rPr>
              <a:t>, lenní pán.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63352" y="5805264"/>
            <a:ext cx="11305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 </a:t>
            </a:r>
            <a:endParaRPr 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263352" y="2348880"/>
            <a:ext cx="116652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Ten, kdo </a:t>
            </a:r>
            <a:r>
              <a:rPr lang="cs-CZ" sz="3200" b="1" u="sng" dirty="0" smtClean="0">
                <a:solidFill>
                  <a:srgbClr val="FFFF00"/>
                </a:solidFill>
              </a:rPr>
              <a:t>léno dostal od lenního pána byl VAZAL.</a:t>
            </a:r>
            <a:r>
              <a:rPr lang="cs-CZ" sz="3200" b="1" dirty="0" smtClean="0"/>
              <a:t> 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35360" y="3429000"/>
            <a:ext cx="114492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Církev i </a:t>
            </a:r>
            <a:r>
              <a:rPr lang="cs-CZ" sz="3200" b="1" dirty="0"/>
              <a:t>š</a:t>
            </a:r>
            <a:r>
              <a:rPr lang="cs-CZ" sz="3200" b="1" dirty="0" smtClean="0"/>
              <a:t>lechtic mohl být lenním pánem ( vůči poddanému) ale i vazalem</a:t>
            </a:r>
            <a:r>
              <a:rPr lang="cs-CZ" sz="3200" b="1" dirty="0"/>
              <a:t> </a:t>
            </a:r>
            <a:r>
              <a:rPr lang="cs-CZ" sz="3200" b="1" dirty="0" smtClean="0"/>
              <a:t>( vůči panovníkovi). </a:t>
            </a:r>
            <a:endParaRPr lang="cs-CZ" sz="32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47328" y="4941168"/>
            <a:ext cx="121446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</a:t>
            </a:r>
            <a:r>
              <a:rPr lang="cs-CZ" sz="3200" b="1" u="sng" dirty="0" smtClean="0">
                <a:solidFill>
                  <a:srgbClr val="FFFF00"/>
                </a:solidFill>
              </a:rPr>
              <a:t>Vlastníci lén byli feudální vrchností, pozemky jim obdělávali poddaní</a:t>
            </a:r>
            <a:r>
              <a:rPr lang="cs-CZ" sz="3200" b="1" dirty="0" smtClean="0"/>
              <a:t>, kteří byli na svém pánu závislí (patřila jim veškerá půda ve vesnici),byli</a:t>
            </a:r>
            <a:br>
              <a:rPr lang="cs-CZ" sz="3200" b="1" dirty="0" smtClean="0"/>
            </a:br>
            <a:r>
              <a:rPr lang="cs-CZ" sz="3200" b="1" dirty="0" smtClean="0"/>
              <a:t>osobně nesvobodní a povinni svému pánovi </a:t>
            </a:r>
            <a:r>
              <a:rPr lang="cs-CZ" sz="3200" b="1" i="1" dirty="0" smtClean="0"/>
              <a:t>radou i pomocí</a:t>
            </a:r>
            <a:r>
              <a:rPr lang="cs-CZ" sz="3200" b="1" dirty="0" smtClean="0"/>
              <a:t>.</a:t>
            </a:r>
            <a:endParaRPr lang="cs-CZ" sz="3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1202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47328" y="476672"/>
            <a:ext cx="121693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Rolníci ( sedláci) museli za propůjčenou půdu </a:t>
            </a:r>
            <a:r>
              <a:rPr lang="cs-CZ" sz="3200" b="1" u="sng" dirty="0" smtClean="0">
                <a:solidFill>
                  <a:srgbClr val="FFFF00"/>
                </a:solidFill>
              </a:rPr>
              <a:t>odvádět RENTU</a:t>
            </a:r>
            <a:r>
              <a:rPr lang="cs-CZ" sz="3200" b="1" dirty="0" smtClean="0"/>
              <a:t>. </a:t>
            </a:r>
            <a:r>
              <a:rPr lang="cs-CZ" sz="3200" b="1" u="sng" dirty="0" smtClean="0">
                <a:solidFill>
                  <a:srgbClr val="FFFF00"/>
                </a:solidFill>
              </a:rPr>
              <a:t>Rentou  byla robota </a:t>
            </a:r>
            <a:r>
              <a:rPr lang="cs-CZ" sz="3200" b="1" dirty="0" smtClean="0"/>
              <a:t>( práce na panském), ale i </a:t>
            </a:r>
            <a:r>
              <a:rPr lang="cs-CZ" sz="3200" b="1" u="sng" dirty="0" smtClean="0">
                <a:solidFill>
                  <a:srgbClr val="FFFF00"/>
                </a:solidFill>
              </a:rPr>
              <a:t>naturálie, později peníze</a:t>
            </a:r>
            <a:r>
              <a:rPr lang="cs-CZ" sz="3200" b="1" dirty="0" smtClean="0"/>
              <a:t>.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63352" y="5805264"/>
            <a:ext cx="11305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 </a:t>
            </a:r>
            <a:endParaRPr 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47328" y="2063750"/>
            <a:ext cx="120253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Renta byla pro feudály velkým zdrojem bohatství. Nižší šlechtici </a:t>
            </a:r>
            <a:br>
              <a:rPr lang="cs-CZ" sz="3200" b="1" dirty="0" smtClean="0"/>
            </a:br>
            <a:r>
              <a:rPr lang="cs-CZ" sz="3200" b="1" dirty="0" smtClean="0"/>
              <a:t>( zemané, rytíři) .Povinnost  vazalů panovníka – pomoc v boji.</a:t>
            </a:r>
            <a:endParaRPr lang="cs-CZ" sz="32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119336" y="3863950"/>
            <a:ext cx="116652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Léno bylo podstatou vrcholného středověku – latinsky zvané </a:t>
            </a:r>
            <a:br>
              <a:rPr lang="cs-CZ" sz="3200" b="1" dirty="0" smtClean="0"/>
            </a:br>
            <a:r>
              <a:rPr lang="cs-CZ" sz="3200" b="1" dirty="0" smtClean="0"/>
              <a:t>  FEUDUM – </a:t>
            </a:r>
            <a:r>
              <a:rPr lang="cs-CZ" sz="3200" b="1" u="sng" dirty="0" smtClean="0">
                <a:solidFill>
                  <a:srgbClr val="FFFF00"/>
                </a:solidFill>
              </a:rPr>
              <a:t>středověká společnost označována jako feudální</a:t>
            </a:r>
            <a:r>
              <a:rPr lang="cs-CZ" sz="3200" b="1" dirty="0" smtClean="0"/>
              <a:t>.</a:t>
            </a:r>
            <a:endParaRPr lang="cs-CZ" sz="32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47328" y="5520134"/>
            <a:ext cx="120253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 Ve středověku byli mezi jednotlivými </a:t>
            </a:r>
            <a:r>
              <a:rPr lang="cs-CZ" sz="3200" b="1" dirty="0" err="1" smtClean="0"/>
              <a:t>společ</a:t>
            </a:r>
            <a:r>
              <a:rPr lang="cs-CZ" sz="3200" b="1" dirty="0" smtClean="0"/>
              <a:t>. </a:t>
            </a:r>
            <a:r>
              <a:rPr lang="cs-CZ" sz="3200" b="1" dirty="0"/>
              <a:t>v</a:t>
            </a:r>
            <a:r>
              <a:rPr lang="cs-CZ" sz="3200" b="1" dirty="0" smtClean="0"/>
              <a:t>rstvami velké rozdíly.</a:t>
            </a:r>
            <a:br>
              <a:rPr lang="cs-CZ" sz="3200" b="1" dirty="0" smtClean="0"/>
            </a:br>
            <a:r>
              <a:rPr lang="cs-CZ" sz="3200" b="1" dirty="0" smtClean="0"/>
              <a:t>  Společenská vrstva určovala celý život jednotlivce (chování, stravu…).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73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47328" y="476672"/>
            <a:ext cx="12169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Pro jednotlivé vrstvy platily i odlišné právní předpisy.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63352" y="5805264"/>
            <a:ext cx="11305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 </a:t>
            </a:r>
            <a:endParaRPr 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47328" y="1772816"/>
            <a:ext cx="120253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Středověk </a:t>
            </a:r>
            <a:r>
              <a:rPr lang="cs-CZ" sz="3200" b="1" u="sng" dirty="0" smtClean="0">
                <a:solidFill>
                  <a:srgbClr val="FFFF00"/>
                </a:solidFill>
              </a:rPr>
              <a:t>odlišoval právo církevní</a:t>
            </a:r>
            <a:r>
              <a:rPr lang="cs-CZ" sz="3200" b="1" dirty="0" smtClean="0"/>
              <a:t> (kanonické)- pro duchovní osoby,</a:t>
            </a:r>
            <a:br>
              <a:rPr lang="cs-CZ" sz="3200" b="1" dirty="0" smtClean="0"/>
            </a:br>
            <a:r>
              <a:rPr lang="cs-CZ" sz="3200" b="1" dirty="0" smtClean="0"/>
              <a:t>  </a:t>
            </a:r>
            <a:r>
              <a:rPr lang="cs-CZ" sz="3200" b="1" u="sng" dirty="0" smtClean="0">
                <a:solidFill>
                  <a:srgbClr val="FFFF00"/>
                </a:solidFill>
              </a:rPr>
              <a:t>právo městské, právo poddanské a právo zemské </a:t>
            </a:r>
            <a:r>
              <a:rPr lang="cs-CZ" sz="3200" b="1" dirty="0" smtClean="0"/>
              <a:t>– pro šlechtu.</a:t>
            </a:r>
            <a:r>
              <a:rPr lang="cs-CZ" sz="3200" b="1" u="sng" dirty="0" smtClean="0">
                <a:solidFill>
                  <a:srgbClr val="FFFF00"/>
                </a:solidFill>
              </a:rPr>
              <a:t> 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19336" y="3501008"/>
            <a:ext cx="119533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</a:t>
            </a:r>
            <a:r>
              <a:rPr lang="cs-CZ" sz="3200" b="1" u="sng" dirty="0" smtClean="0">
                <a:solidFill>
                  <a:srgbClr val="FFFF00"/>
                </a:solidFill>
              </a:rPr>
              <a:t>Na politické moci </a:t>
            </a:r>
            <a:r>
              <a:rPr lang="cs-CZ" sz="3200" b="1" dirty="0" smtClean="0"/>
              <a:t>se podílela jen malá část privilegovaných- </a:t>
            </a:r>
            <a:r>
              <a:rPr lang="cs-CZ" sz="3200" b="1" u="sng" dirty="0" smtClean="0">
                <a:solidFill>
                  <a:srgbClr val="FFFF00"/>
                </a:solidFill>
              </a:rPr>
              <a:t>STAVY.</a:t>
            </a:r>
            <a:r>
              <a:rPr lang="cs-CZ" sz="3200" b="1" dirty="0" smtClean="0"/>
              <a:t/>
            </a:r>
            <a:br>
              <a:rPr lang="cs-CZ" sz="3200" b="1" dirty="0" smtClean="0"/>
            </a:br>
            <a:r>
              <a:rPr lang="cs-CZ" sz="3200" b="1" dirty="0" smtClean="0"/>
              <a:t>  Většinou to byla vysoká šlechta. Spolurozhodovali a omezovali</a:t>
            </a:r>
            <a:br>
              <a:rPr lang="cs-CZ" sz="3200" b="1" dirty="0" smtClean="0"/>
            </a:br>
            <a:r>
              <a:rPr lang="cs-CZ" sz="3200" b="1" dirty="0" smtClean="0"/>
              <a:t>  moc panovníka.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3739" y="5512876"/>
            <a:ext cx="120253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Ve 12. – 13. století se vyvinula </a:t>
            </a:r>
            <a:r>
              <a:rPr lang="cs-CZ" sz="3200" b="1" u="sng" dirty="0" smtClean="0">
                <a:solidFill>
                  <a:srgbClr val="FFFF00"/>
                </a:solidFill>
              </a:rPr>
              <a:t>první stavovská zastupitelstva</a:t>
            </a:r>
            <a:r>
              <a:rPr lang="cs-CZ" sz="3200" b="1" dirty="0" smtClean="0"/>
              <a:t>.</a:t>
            </a:r>
            <a:br>
              <a:rPr lang="cs-CZ" sz="3200" b="1" dirty="0" smtClean="0"/>
            </a:br>
            <a:r>
              <a:rPr lang="cs-CZ" sz="3200" b="1" dirty="0" smtClean="0"/>
              <a:t>  Např. v Anglii to byl parlament, ve Francii- generální stavy. 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6540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be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TC103457452[[fn=Nebe]]</Template>
  <TotalTime>369</TotalTime>
  <Words>355</Words>
  <Application>Microsoft Office PowerPoint</Application>
  <PresentationFormat>Širokoúhlá obrazovka</PresentationFormat>
  <Paragraphs>26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Nebe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Iva</dc:creator>
  <cp:lastModifiedBy>admin</cp:lastModifiedBy>
  <cp:revision>71</cp:revision>
  <dcterms:created xsi:type="dcterms:W3CDTF">2014-02-05T17:07:28Z</dcterms:created>
  <dcterms:modified xsi:type="dcterms:W3CDTF">2019-12-04T09:15:30Z</dcterms:modified>
</cp:coreProperties>
</file>