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 smtClean="0">
                <a:solidFill>
                  <a:srgbClr val="FFFF00"/>
                </a:solidFill>
              </a:rPr>
              <a:t> </a:t>
            </a:r>
            <a:r>
              <a:rPr lang="cs-CZ" sz="5400" b="1" u="sng" smtClean="0">
                <a:solidFill>
                  <a:srgbClr val="FFFF00"/>
                </a:solidFill>
              </a:rPr>
              <a:t>Hospodářská politika státu </a:t>
            </a:r>
            <a:endParaRPr lang="cs-CZ" sz="5400" b="1" u="sng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10</a:t>
            </a:r>
            <a:r>
              <a:rPr lang="cs-CZ" dirty="0" smtClean="0"/>
              <a:t>.3.2016</a:t>
            </a:r>
            <a:r>
              <a:rPr lang="cs-CZ" dirty="0" smtClean="0"/>
              <a:t>, VO  </a:t>
            </a:r>
            <a:r>
              <a:rPr lang="cs-CZ" dirty="0"/>
              <a:t>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62068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Hospodářská politika státu je cílené jednání státu prováděné vládou a centrální bankou.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255041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344" y="2564904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FF00"/>
                </a:solidFill>
              </a:rPr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Po</a:t>
            </a:r>
            <a:r>
              <a:rPr lang="cs-CZ" sz="3200" b="1" u="sng" dirty="0" smtClean="0">
                <a:solidFill>
                  <a:srgbClr val="FFFF00"/>
                </a:solidFill>
              </a:rPr>
              <a:t>užívá různé nástroje, aby ovlivnila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ekonom.vývoj</a:t>
            </a:r>
            <a:r>
              <a:rPr lang="cs-CZ" sz="3200" b="1" u="sng" dirty="0" smtClean="0">
                <a:solidFill>
                  <a:srgbClr val="FFFF00"/>
                </a:solidFill>
              </a:rPr>
              <a:t> a dosáhla hospodářských a sociálních cílů. Nástroje-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3352" y="4149080"/>
            <a:ext cx="11593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 Stát prostřednictvím hospodářské politiky usiluje o : 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- hospodářský růst (např. růst HDP o 3%)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- cenovou stabilitu (např. míra inflace 2%)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- nízkou nezaměstnanost ( do 5%)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-  vnější rovnováhu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9336" y="969690"/>
            <a:ext cx="12313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Nástroje h</a:t>
            </a:r>
            <a:r>
              <a:rPr lang="cs-CZ" sz="3200" b="1" u="sng" dirty="0" smtClean="0">
                <a:solidFill>
                  <a:srgbClr val="FFFF00"/>
                </a:solidFill>
              </a:rPr>
              <a:t>ospodářské politiky: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</a:t>
            </a:r>
            <a:r>
              <a:rPr lang="cs-CZ" sz="3200" b="1" dirty="0" smtClean="0"/>
              <a:t> -  </a:t>
            </a:r>
            <a:r>
              <a:rPr lang="cs-CZ" sz="3200" b="1" u="sng" dirty="0" smtClean="0"/>
              <a:t>měnová politika</a:t>
            </a:r>
            <a:r>
              <a:rPr lang="cs-CZ" sz="3200" b="1" dirty="0" smtClean="0"/>
              <a:t> –cíleně ovlivňuje množství peněz v oběhu, cílem</a:t>
            </a:r>
            <a:br>
              <a:rPr lang="cs-CZ" sz="3200" b="1" dirty="0" smtClean="0"/>
            </a:br>
            <a:r>
              <a:rPr lang="cs-CZ" sz="3200" b="1" dirty="0" smtClean="0"/>
              <a:t>                                       je stabilita měnového kurzu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 -  </a:t>
            </a:r>
            <a:r>
              <a:rPr lang="cs-CZ" sz="3200" b="1" u="sng" dirty="0" smtClean="0"/>
              <a:t>rozpočtová politika (fiskální)</a:t>
            </a:r>
            <a:r>
              <a:rPr lang="cs-CZ" sz="3200" b="1" dirty="0" smtClean="0"/>
              <a:t>- vláda prostřednictvím rozpočtu, </a:t>
            </a:r>
            <a:br>
              <a:rPr lang="cs-CZ" sz="3200" b="1" dirty="0" smtClean="0"/>
            </a:br>
            <a:r>
              <a:rPr lang="cs-CZ" sz="3200" b="1" dirty="0" smtClean="0"/>
              <a:t>                                      výdajů a příjmů státu usiluje o hospodářský růst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-  </a:t>
            </a:r>
            <a:r>
              <a:rPr lang="cs-CZ" sz="3200" b="1" u="sng" dirty="0" smtClean="0"/>
              <a:t>sociální a důchodová politika</a:t>
            </a:r>
            <a:r>
              <a:rPr lang="cs-CZ" sz="3200" b="1" dirty="0" smtClean="0"/>
              <a:t> – cílem je sociální zabezpečení občanů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-  </a:t>
            </a:r>
            <a:r>
              <a:rPr lang="cs-CZ" sz="3200" b="1" u="sng" dirty="0" smtClean="0"/>
              <a:t>zahraničněobchodní politika</a:t>
            </a:r>
            <a:r>
              <a:rPr lang="cs-CZ" sz="3200" b="1" dirty="0" smtClean="0"/>
              <a:t> – podpora zahraničního obchodu</a:t>
            </a:r>
            <a:endParaRPr lang="cs-CZ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3352" y="548680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státní rozpočet – zahrnuje plánované příjmy a výdaje, má podobu zákona, který schvaluje poslanecká sněmovna ČR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328" y="2492896"/>
            <a:ext cx="12673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Státní rozpočet spravuje ministerstvo financí – MF a účet je veden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u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ČNB,dělíme</a:t>
            </a:r>
            <a:r>
              <a:rPr lang="cs-CZ" sz="3200" b="1" u="sng" dirty="0" smtClean="0">
                <a:solidFill>
                  <a:srgbClr val="FFFF00"/>
                </a:solidFill>
              </a:rPr>
              <a:t> ho na : schodkový,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vyrovnaný,přebytkový</a:t>
            </a:r>
            <a:r>
              <a:rPr lang="cs-CZ" sz="3200" b="1" u="sng" dirty="0" smtClean="0">
                <a:solidFill>
                  <a:srgbClr val="FFFF00"/>
                </a:solidFill>
              </a:rPr>
              <a:t>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328" y="4437112"/>
            <a:ext cx="12313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Příjmy</a:t>
            </a:r>
            <a:r>
              <a:rPr lang="cs-CZ" sz="3200" b="1" u="sng" dirty="0" smtClean="0"/>
              <a:t> státního rozpočtu tvoří : daně, sociální pojištění </a:t>
            </a:r>
            <a:r>
              <a:rPr lang="cs-CZ" sz="3200" b="1" dirty="0" smtClean="0"/>
              <a:t>a ostatní </a:t>
            </a:r>
            <a:r>
              <a:rPr lang="cs-CZ" sz="3200" b="1" dirty="0" err="1" smtClean="0"/>
              <a:t>přijmy</a:t>
            </a:r>
            <a:r>
              <a:rPr lang="cs-CZ" sz="3200" b="1" dirty="0" smtClean="0"/>
              <a:t>.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28" y="5661248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Výdaje </a:t>
            </a:r>
            <a:r>
              <a:rPr lang="cs-CZ" sz="3200" b="1" u="sng" dirty="0" smtClean="0"/>
              <a:t>stát. rozpočtu : platy </a:t>
            </a:r>
            <a:r>
              <a:rPr lang="cs-CZ" sz="3200" b="1" u="sng" dirty="0" err="1" smtClean="0"/>
              <a:t>st.zaměstnanců</a:t>
            </a:r>
            <a:r>
              <a:rPr lang="cs-CZ" sz="3200" b="1" u="sng" dirty="0" smtClean="0"/>
              <a:t>, </a:t>
            </a:r>
            <a:r>
              <a:rPr lang="cs-CZ" sz="3200" b="1" u="sng" dirty="0" err="1" smtClean="0"/>
              <a:t>sociál.dávky</a:t>
            </a:r>
            <a:r>
              <a:rPr lang="cs-CZ" sz="3200" b="1" u="sng" dirty="0" smtClean="0"/>
              <a:t>, důchody, </a:t>
            </a:r>
            <a:r>
              <a:rPr lang="cs-CZ" sz="3200" b="1" u="sng" dirty="0" err="1" smtClean="0"/>
              <a:t>stát.příspěvky</a:t>
            </a:r>
            <a:r>
              <a:rPr lang="cs-CZ" sz="3200" b="1" u="sng" dirty="0" smtClean="0"/>
              <a:t>, výdaje na školství, kulturu, obranu, stavbu .silnic aj.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5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968</TotalTime>
  <Words>125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134</cp:revision>
  <dcterms:created xsi:type="dcterms:W3CDTF">2014-02-05T17:07:28Z</dcterms:created>
  <dcterms:modified xsi:type="dcterms:W3CDTF">2016-04-13T09:16:29Z</dcterms:modified>
</cp:coreProperties>
</file>