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64" r:id="rId4"/>
    <p:sldId id="265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4/13/2016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1847528" y="2420888"/>
            <a:ext cx="7200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b="1" u="sng" dirty="0" smtClean="0">
                <a:solidFill>
                  <a:srgbClr val="FFFF00"/>
                </a:solidFill>
              </a:rPr>
              <a:t> </a:t>
            </a:r>
            <a:r>
              <a:rPr lang="cs-CZ" sz="5400" b="1" u="sng" smtClean="0">
                <a:solidFill>
                  <a:srgbClr val="FFFF00"/>
                </a:solidFill>
              </a:rPr>
              <a:t>Hospodářská politika státu </a:t>
            </a:r>
            <a:endParaRPr lang="cs-CZ" sz="5400" b="1" u="sng" dirty="0">
              <a:solidFill>
                <a:srgbClr val="FFFF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8472264" y="260648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Mgr. Ivana Zelenková</a:t>
            </a:r>
            <a:br>
              <a:rPr lang="cs-CZ" dirty="0" smtClean="0"/>
            </a:br>
            <a:r>
              <a:rPr lang="cs-CZ" dirty="0" smtClean="0"/>
              <a:t>10</a:t>
            </a:r>
            <a:r>
              <a:rPr lang="cs-CZ" dirty="0" smtClean="0"/>
              <a:t>.3.2016</a:t>
            </a:r>
            <a:r>
              <a:rPr lang="cs-CZ" dirty="0" smtClean="0"/>
              <a:t>, VO  </a:t>
            </a:r>
            <a:r>
              <a:rPr lang="cs-CZ" dirty="0"/>
              <a:t>9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623392" y="1460977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3200" b="1" u="sng" dirty="0"/>
          </a:p>
        </p:txBody>
      </p:sp>
    </p:spTree>
    <p:extLst>
      <p:ext uri="{BB962C8B-B14F-4D97-AF65-F5344CB8AC3E}">
        <p14:creationId xmlns:p14="http://schemas.microsoft.com/office/powerpoint/2010/main" val="173033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620688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r>
              <a:rPr lang="cs-CZ" sz="3200" b="1" u="sng" dirty="0" smtClean="0"/>
              <a:t>Hospodářská politika státu je cílené jednání státu prováděné vládou a centrální bankou.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91344" y="5255041"/>
            <a:ext cx="11665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 </a:t>
            </a:r>
            <a:endParaRPr 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191344" y="2564904"/>
            <a:ext cx="120973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 smtClean="0">
                <a:solidFill>
                  <a:srgbClr val="FFFF00"/>
                </a:solidFill>
              </a:rPr>
              <a:t>- </a:t>
            </a:r>
            <a:r>
              <a:rPr lang="cs-CZ" sz="3200" b="1" u="sng" dirty="0" smtClean="0">
                <a:solidFill>
                  <a:srgbClr val="FFFF00"/>
                </a:solidFill>
              </a:rPr>
              <a:t>Po</a:t>
            </a:r>
            <a:r>
              <a:rPr lang="cs-CZ" sz="3200" b="1" u="sng" dirty="0" smtClean="0">
                <a:solidFill>
                  <a:srgbClr val="FFFF00"/>
                </a:solidFill>
              </a:rPr>
              <a:t>užívá různé nástroje, aby ovlivnila 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ekonom.vývoj</a:t>
            </a:r>
            <a:r>
              <a:rPr lang="cs-CZ" sz="3200" b="1" u="sng" dirty="0" smtClean="0">
                <a:solidFill>
                  <a:srgbClr val="FFFF00"/>
                </a:solidFill>
              </a:rPr>
              <a:t> a dosáhla hospodářských a sociálních cílů. Nástroje- 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63352" y="4149080"/>
            <a:ext cx="115932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- Stát prostřednictvím hospodářské politiky usiluje o : </a:t>
            </a:r>
            <a:br>
              <a:rPr lang="cs-CZ" sz="3200" b="1" dirty="0" smtClean="0">
                <a:solidFill>
                  <a:srgbClr val="FFFF00"/>
                </a:solidFill>
              </a:rPr>
            </a:br>
            <a:r>
              <a:rPr lang="cs-CZ" sz="3200" b="1" dirty="0" smtClean="0">
                <a:solidFill>
                  <a:srgbClr val="FFFF00"/>
                </a:solidFill>
              </a:rPr>
              <a:t>   - hospodářský růst (např. růst HDP o 3%)</a:t>
            </a:r>
            <a:br>
              <a:rPr lang="cs-CZ" sz="3200" b="1" dirty="0" smtClean="0">
                <a:solidFill>
                  <a:srgbClr val="FFFF00"/>
                </a:solidFill>
              </a:rPr>
            </a:br>
            <a:r>
              <a:rPr lang="cs-CZ" sz="3200" b="1" dirty="0" smtClean="0">
                <a:solidFill>
                  <a:srgbClr val="FFFF00"/>
                </a:solidFill>
              </a:rPr>
              <a:t>   - cenovou stabilitu (např. míra inflace 2%)</a:t>
            </a:r>
            <a:br>
              <a:rPr lang="cs-CZ" sz="3200" b="1" dirty="0" smtClean="0">
                <a:solidFill>
                  <a:srgbClr val="FFFF00"/>
                </a:solidFill>
              </a:rPr>
            </a:br>
            <a:r>
              <a:rPr lang="cs-CZ" sz="3200" b="1" dirty="0" smtClean="0">
                <a:solidFill>
                  <a:srgbClr val="FFFF00"/>
                </a:solidFill>
              </a:rPr>
              <a:t>   - nízkou nezaměstnanost ( do 5%)</a:t>
            </a:r>
            <a:br>
              <a:rPr lang="cs-CZ" sz="3200" b="1" dirty="0" smtClean="0">
                <a:solidFill>
                  <a:srgbClr val="FFFF00"/>
                </a:solidFill>
              </a:rPr>
            </a:br>
            <a:r>
              <a:rPr lang="cs-CZ" sz="3200" b="1" dirty="0" smtClean="0">
                <a:solidFill>
                  <a:srgbClr val="FFFF00"/>
                </a:solidFill>
              </a:rPr>
              <a:t>   -  vnější rovnováhu</a:t>
            </a:r>
            <a:endParaRPr lang="cs-CZ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892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19336" y="969690"/>
            <a:ext cx="1231336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r>
              <a:rPr lang="cs-CZ" sz="3200" b="1" u="sng" dirty="0" smtClean="0">
                <a:solidFill>
                  <a:srgbClr val="FFFF00"/>
                </a:solidFill>
              </a:rPr>
              <a:t>Nástroje h</a:t>
            </a:r>
            <a:r>
              <a:rPr lang="cs-CZ" sz="3200" b="1" u="sng" dirty="0" smtClean="0">
                <a:solidFill>
                  <a:srgbClr val="FFFF00"/>
                </a:solidFill>
              </a:rPr>
              <a:t>ospodářské politiky:</a:t>
            </a:r>
            <a:br>
              <a:rPr lang="cs-CZ" sz="3200" b="1" u="sng" dirty="0" smtClean="0">
                <a:solidFill>
                  <a:srgbClr val="FFFF00"/>
                </a:solidFill>
              </a:rPr>
            </a:br>
            <a:r>
              <a:rPr lang="cs-CZ" sz="3200" b="1" dirty="0" smtClean="0">
                <a:solidFill>
                  <a:srgbClr val="FFFF00"/>
                </a:solidFill>
              </a:rPr>
              <a:t>  </a:t>
            </a:r>
            <a:r>
              <a:rPr lang="cs-CZ" sz="3200" b="1" dirty="0" smtClean="0"/>
              <a:t> -  </a:t>
            </a:r>
            <a:r>
              <a:rPr lang="cs-CZ" sz="3200" b="1" u="sng" dirty="0" smtClean="0"/>
              <a:t>měnová politika</a:t>
            </a:r>
            <a:r>
              <a:rPr lang="cs-CZ" sz="3200" b="1" dirty="0" smtClean="0"/>
              <a:t> –cíleně ovlivňuje množství peněz v oběhu, cílem</a:t>
            </a:r>
            <a:br>
              <a:rPr lang="cs-CZ" sz="3200" b="1" dirty="0" smtClean="0"/>
            </a:br>
            <a:r>
              <a:rPr lang="cs-CZ" sz="3200" b="1" dirty="0" smtClean="0"/>
              <a:t>                                       je stabilita měnového kurzu</a:t>
            </a:r>
            <a:br>
              <a:rPr lang="cs-CZ" sz="3200" b="1" dirty="0" smtClean="0"/>
            </a:b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>   -  </a:t>
            </a:r>
            <a:r>
              <a:rPr lang="cs-CZ" sz="3200" b="1" u="sng" dirty="0" smtClean="0"/>
              <a:t>rozpočtová politika (fiskální)</a:t>
            </a:r>
            <a:r>
              <a:rPr lang="cs-CZ" sz="3200" b="1" dirty="0" smtClean="0"/>
              <a:t>- vláda prostřednictvím rozpočtu, </a:t>
            </a:r>
            <a:br>
              <a:rPr lang="cs-CZ" sz="3200" b="1" dirty="0" smtClean="0"/>
            </a:br>
            <a:r>
              <a:rPr lang="cs-CZ" sz="3200" b="1" dirty="0" smtClean="0"/>
              <a:t>                                      výdajů a příjmů státu usiluje o hospodářský růst</a:t>
            </a:r>
            <a:br>
              <a:rPr lang="cs-CZ" sz="3200" b="1" dirty="0" smtClean="0"/>
            </a:b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>  -  </a:t>
            </a:r>
            <a:r>
              <a:rPr lang="cs-CZ" sz="3200" b="1" u="sng" dirty="0" smtClean="0"/>
              <a:t>sociální a důchodová politika</a:t>
            </a:r>
            <a:r>
              <a:rPr lang="cs-CZ" sz="3200" b="1" dirty="0" smtClean="0"/>
              <a:t> – cílem je sociální zabezpečení občanů</a:t>
            </a:r>
            <a:br>
              <a:rPr lang="cs-CZ" sz="3200" b="1" dirty="0" smtClean="0"/>
            </a:b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>  -  </a:t>
            </a:r>
            <a:r>
              <a:rPr lang="cs-CZ" sz="3200" b="1" u="sng" dirty="0" smtClean="0"/>
              <a:t>zahraničněobchodní politika</a:t>
            </a:r>
            <a:r>
              <a:rPr lang="cs-CZ" sz="3200" b="1" dirty="0" smtClean="0"/>
              <a:t> – podpora zahraničního obchodu</a:t>
            </a:r>
            <a:endParaRPr lang="cs-CZ" sz="32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037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63352" y="548680"/>
            <a:ext cx="120973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-</a:t>
            </a:r>
            <a:r>
              <a:rPr lang="cs-CZ" sz="3200" b="1" u="sng" dirty="0" smtClean="0">
                <a:solidFill>
                  <a:srgbClr val="FFFF00"/>
                </a:solidFill>
              </a:rPr>
              <a:t>státní rozpočet – zahrnuje plánované příjmy a výdaje, má podobu zákona, který schvaluje poslanecká sněmovna ČR</a:t>
            </a:r>
            <a:endParaRPr lang="cs-CZ" sz="3200" b="1" u="sng" dirty="0"/>
          </a:p>
        </p:txBody>
      </p:sp>
      <p:sp>
        <p:nvSpPr>
          <p:cNvPr id="3" name="TextovéPole 2"/>
          <p:cNvSpPr txBox="1"/>
          <p:nvPr/>
        </p:nvSpPr>
        <p:spPr>
          <a:xfrm>
            <a:off x="47328" y="2492896"/>
            <a:ext cx="126734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- </a:t>
            </a:r>
            <a:r>
              <a:rPr lang="cs-CZ" sz="3200" b="1" u="sng" dirty="0" smtClean="0">
                <a:solidFill>
                  <a:srgbClr val="FFFF00"/>
                </a:solidFill>
              </a:rPr>
              <a:t>Státní rozpočet spravuje ministerstvo financí – MF a účet je veden</a:t>
            </a:r>
            <a:br>
              <a:rPr lang="cs-CZ" sz="3200" b="1" u="sng" dirty="0" smtClean="0">
                <a:solidFill>
                  <a:srgbClr val="FFFF00"/>
                </a:solidFill>
              </a:rPr>
            </a:br>
            <a:r>
              <a:rPr lang="cs-CZ" sz="3200" b="1" dirty="0" smtClean="0">
                <a:solidFill>
                  <a:srgbClr val="FFFF00"/>
                </a:solidFill>
              </a:rPr>
              <a:t>   </a:t>
            </a:r>
            <a:r>
              <a:rPr lang="cs-CZ" sz="3200" b="1" u="sng" dirty="0" smtClean="0">
                <a:solidFill>
                  <a:srgbClr val="FFFF00"/>
                </a:solidFill>
              </a:rPr>
              <a:t>u 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ČNB,dělíme</a:t>
            </a:r>
            <a:r>
              <a:rPr lang="cs-CZ" sz="3200" b="1" u="sng" dirty="0" smtClean="0">
                <a:solidFill>
                  <a:srgbClr val="FFFF00"/>
                </a:solidFill>
              </a:rPr>
              <a:t> ho na : schodkový, 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vyrovnaný,přebytkový</a:t>
            </a:r>
            <a:r>
              <a:rPr lang="cs-CZ" sz="3200" b="1" u="sng" dirty="0" smtClean="0">
                <a:solidFill>
                  <a:srgbClr val="FFFF00"/>
                </a:solidFill>
              </a:rPr>
              <a:t>.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7328" y="4437112"/>
            <a:ext cx="123133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 smtClean="0"/>
              <a:t>-</a:t>
            </a:r>
            <a:r>
              <a:rPr lang="cs-CZ" sz="3200" b="1" u="sng" dirty="0" smtClean="0">
                <a:solidFill>
                  <a:srgbClr val="FFFF00"/>
                </a:solidFill>
              </a:rPr>
              <a:t>Příjmy</a:t>
            </a:r>
            <a:r>
              <a:rPr lang="cs-CZ" sz="3200" b="1" u="sng" dirty="0" smtClean="0"/>
              <a:t> státního rozpočtu tvoří : daně, sociální pojištění </a:t>
            </a:r>
            <a:r>
              <a:rPr lang="cs-CZ" sz="3200" b="1" dirty="0" smtClean="0"/>
              <a:t>a ostatní </a:t>
            </a:r>
            <a:r>
              <a:rPr lang="cs-CZ" sz="3200" b="1" dirty="0" err="1" smtClean="0"/>
              <a:t>přijmy</a:t>
            </a:r>
            <a:r>
              <a:rPr lang="cs-CZ" sz="3200" b="1" dirty="0" smtClean="0"/>
              <a:t>.</a:t>
            </a:r>
            <a:endParaRPr lang="cs-CZ" sz="3200" b="1" u="sng" dirty="0"/>
          </a:p>
        </p:txBody>
      </p:sp>
      <p:sp>
        <p:nvSpPr>
          <p:cNvPr id="5" name="TextovéPole 4"/>
          <p:cNvSpPr txBox="1"/>
          <p:nvPr/>
        </p:nvSpPr>
        <p:spPr>
          <a:xfrm>
            <a:off x="47328" y="5661248"/>
            <a:ext cx="120253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-</a:t>
            </a:r>
            <a:r>
              <a:rPr lang="cs-CZ" sz="3200" b="1" u="sng" dirty="0" smtClean="0">
                <a:solidFill>
                  <a:srgbClr val="FFFF00"/>
                </a:solidFill>
              </a:rPr>
              <a:t>Výdaje </a:t>
            </a:r>
            <a:r>
              <a:rPr lang="cs-CZ" sz="3200" b="1" u="sng" dirty="0" smtClean="0"/>
              <a:t>stát. rozpočtu : platy </a:t>
            </a:r>
            <a:r>
              <a:rPr lang="cs-CZ" sz="3200" b="1" u="sng" dirty="0" err="1" smtClean="0"/>
              <a:t>st.zaměstnanců</a:t>
            </a:r>
            <a:r>
              <a:rPr lang="cs-CZ" sz="3200" b="1" u="sng" dirty="0" smtClean="0"/>
              <a:t>, </a:t>
            </a:r>
            <a:r>
              <a:rPr lang="cs-CZ" sz="3200" b="1" u="sng" dirty="0" err="1" smtClean="0"/>
              <a:t>sociál.dávky</a:t>
            </a:r>
            <a:r>
              <a:rPr lang="cs-CZ" sz="3200" b="1" u="sng" dirty="0" smtClean="0"/>
              <a:t>, důchody, </a:t>
            </a:r>
            <a:r>
              <a:rPr lang="cs-CZ" sz="3200" b="1" u="sng" dirty="0" err="1" smtClean="0"/>
              <a:t>stát.příspěvky</a:t>
            </a:r>
            <a:r>
              <a:rPr lang="cs-CZ" sz="3200" b="1" u="sng" dirty="0" smtClean="0"/>
              <a:t>, výdaje na školství, kulturu, obranu, stavbu .silnic aj. 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259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TC103457452[[fn=Nebe]]</Template>
  <TotalTime>968</TotalTime>
  <Words>125</Words>
  <Application>Microsoft Office PowerPoint</Application>
  <PresentationFormat>Širokoúhlá obrazovka</PresentationFormat>
  <Paragraphs>11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Nebe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Iva</cp:lastModifiedBy>
  <cp:revision>134</cp:revision>
  <dcterms:created xsi:type="dcterms:W3CDTF">2014-02-05T17:07:28Z</dcterms:created>
  <dcterms:modified xsi:type="dcterms:W3CDTF">2016-04-13T09:16:29Z</dcterms:modified>
</cp:coreProperties>
</file>