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8" d="100"/>
          <a:sy n="78" d="100"/>
        </p:scale>
        <p:origin x="-1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551384" y="583813"/>
            <a:ext cx="61926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u="sng" dirty="0" smtClean="0">
                <a:solidFill>
                  <a:srgbClr val="92D050"/>
                </a:solidFill>
              </a:rPr>
              <a:t>DOMÁCÍ   A ZAHRANIČNÍ  ODBOJ</a:t>
            </a:r>
            <a:endParaRPr lang="cs-CZ" sz="3600" b="1" u="sng" dirty="0">
              <a:solidFill>
                <a:srgbClr val="92D05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67408" y="1784142"/>
            <a:ext cx="1015312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200" b="1" dirty="0" smtClean="0"/>
              <a:t>Češi nevzdávali situaci, někteří odcházeli do zahraničí</a:t>
            </a:r>
            <a:r>
              <a:rPr lang="cs-CZ" sz="3200" b="1" u="sng" dirty="0" smtClean="0"/>
              <a:t>- vznik domácího i zahraničního odboje</a:t>
            </a:r>
          </a:p>
          <a:p>
            <a:endParaRPr lang="cs-CZ" sz="3200" b="1" dirty="0"/>
          </a:p>
          <a:p>
            <a:r>
              <a:rPr lang="cs-CZ" sz="3200" b="1" dirty="0" smtClean="0"/>
              <a:t>- </a:t>
            </a:r>
            <a:r>
              <a:rPr lang="cs-CZ" sz="3200" b="1" u="sng" dirty="0"/>
              <a:t> </a:t>
            </a:r>
            <a:r>
              <a:rPr lang="cs-CZ" sz="3200" b="1" u="sng" dirty="0" smtClean="0"/>
              <a:t>Podzim 1939 – </a:t>
            </a:r>
            <a:r>
              <a:rPr lang="cs-CZ" sz="3200" b="1" dirty="0" smtClean="0"/>
              <a:t>český odboj- předpoklad obnovy   </a:t>
            </a:r>
            <a:br>
              <a:rPr lang="cs-CZ" sz="3200" b="1" dirty="0" smtClean="0"/>
            </a:br>
            <a:r>
              <a:rPr lang="cs-CZ" sz="3200" b="1" dirty="0" smtClean="0"/>
              <a:t>   československého státu</a:t>
            </a:r>
            <a:br>
              <a:rPr lang="cs-CZ" sz="3200" b="1" dirty="0" smtClean="0"/>
            </a:br>
            <a:endParaRPr lang="cs-CZ" sz="3200" b="1" dirty="0" smtClean="0"/>
          </a:p>
          <a:p>
            <a:r>
              <a:rPr lang="cs-CZ" sz="3200" b="1" dirty="0" smtClean="0"/>
              <a:t>- </a:t>
            </a:r>
            <a:r>
              <a:rPr lang="cs-CZ" sz="3200" b="1" dirty="0" err="1" smtClean="0"/>
              <a:t>E.Beneš</a:t>
            </a:r>
            <a:r>
              <a:rPr lang="cs-CZ" sz="3200" b="1" dirty="0" smtClean="0"/>
              <a:t> v exilu v Londýně- začal pracovat v prospěch </a:t>
            </a:r>
            <a:br>
              <a:rPr lang="cs-CZ" sz="3200" b="1" dirty="0" smtClean="0"/>
            </a:br>
            <a:r>
              <a:rPr lang="cs-CZ" sz="3200" b="1" dirty="0" smtClean="0"/>
              <a:t>  Československé republiky.</a:t>
            </a:r>
            <a:endParaRPr lang="cs-CZ" sz="3200" b="1" u="sng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8472264" y="260648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Mgr. Ivana Zelenková</a:t>
            </a:r>
            <a:br>
              <a:rPr lang="cs-CZ" dirty="0" smtClean="0"/>
            </a:br>
            <a:r>
              <a:rPr lang="cs-CZ" dirty="0" smtClean="0"/>
              <a:t>5.2.2014, Dějepis   </a:t>
            </a:r>
            <a:r>
              <a:rPr lang="cs-CZ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73033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1" y="1"/>
            <a:ext cx="10131425" cy="620687"/>
          </a:xfrm>
        </p:spPr>
        <p:txBody>
          <a:bodyPr>
            <a:normAutofit fontScale="90000"/>
          </a:bodyPr>
          <a:lstStyle/>
          <a:p>
            <a:r>
              <a:rPr lang="cs-CZ" b="1" u="sng" dirty="0" smtClean="0"/>
              <a:t>OBČANSKÝ  ODBOJ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1" y="620688"/>
            <a:ext cx="11098831" cy="62373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3500" dirty="0" smtClean="0"/>
          </a:p>
          <a:p>
            <a:r>
              <a:rPr lang="cs-CZ" sz="3500" dirty="0" smtClean="0"/>
              <a:t>Odbojáři přešli k </a:t>
            </a:r>
            <a:r>
              <a:rPr lang="cs-CZ" sz="3500" u="sng" dirty="0" smtClean="0">
                <a:solidFill>
                  <a:srgbClr val="FFFF00"/>
                </a:solidFill>
              </a:rPr>
              <a:t>PARTYZÁNSKÉ  formě odporu</a:t>
            </a:r>
            <a:r>
              <a:rPr lang="cs-CZ" sz="3500" dirty="0" smtClean="0"/>
              <a:t>, sabotáže zbrojní výroby, záškodnické </a:t>
            </a:r>
            <a:r>
              <a:rPr lang="cs-CZ" sz="3500" u="sng" dirty="0" smtClean="0"/>
              <a:t>akce, zpravodajská </a:t>
            </a:r>
            <a:r>
              <a:rPr lang="cs-CZ" sz="3500" u="sng" dirty="0" err="1" smtClean="0"/>
              <a:t>činnost,vydávání</a:t>
            </a:r>
            <a:r>
              <a:rPr lang="cs-CZ" sz="3500" u="sng" dirty="0" smtClean="0"/>
              <a:t> ilegálních tiskovin</a:t>
            </a:r>
            <a:r>
              <a:rPr lang="cs-CZ" sz="3500" dirty="0" smtClean="0"/>
              <a:t/>
            </a:r>
            <a:br>
              <a:rPr lang="cs-CZ" sz="3500" dirty="0" smtClean="0"/>
            </a:br>
            <a:endParaRPr lang="cs-CZ" sz="3500" dirty="0" smtClean="0"/>
          </a:p>
          <a:p>
            <a:r>
              <a:rPr lang="cs-CZ" sz="3500" dirty="0" smtClean="0"/>
              <a:t>Domácí odboj- </a:t>
            </a:r>
            <a:r>
              <a:rPr lang="cs-CZ" sz="3500" dirty="0" err="1" smtClean="0">
                <a:solidFill>
                  <a:srgbClr val="FFFF00"/>
                </a:solidFill>
              </a:rPr>
              <a:t>vojen.organizace</a:t>
            </a:r>
            <a:r>
              <a:rPr lang="cs-CZ" sz="3500" dirty="0" smtClean="0">
                <a:solidFill>
                  <a:srgbClr val="FFFF00"/>
                </a:solidFill>
              </a:rPr>
              <a:t>-“Obrana národa“, petiční výbor „Věrni </a:t>
            </a:r>
            <a:r>
              <a:rPr lang="cs-CZ" sz="3500" dirty="0" err="1" smtClean="0">
                <a:solidFill>
                  <a:srgbClr val="FFFF00"/>
                </a:solidFill>
              </a:rPr>
              <a:t>zůstaneme“,později</a:t>
            </a:r>
            <a:r>
              <a:rPr lang="cs-CZ" sz="3500" dirty="0" smtClean="0">
                <a:solidFill>
                  <a:srgbClr val="FFFF00"/>
                </a:solidFill>
              </a:rPr>
              <a:t> sjednoceny v </a:t>
            </a:r>
            <a:r>
              <a:rPr lang="cs-CZ" sz="3500" u="sng" dirty="0">
                <a:solidFill>
                  <a:srgbClr val="FFFF00"/>
                </a:solidFill>
              </a:rPr>
              <a:t>Ú</a:t>
            </a:r>
            <a:r>
              <a:rPr lang="cs-CZ" sz="3500" u="sng" dirty="0" smtClean="0">
                <a:solidFill>
                  <a:srgbClr val="FFFF00"/>
                </a:solidFill>
              </a:rPr>
              <a:t>střední vedení odboje domácího</a:t>
            </a:r>
            <a:r>
              <a:rPr lang="cs-CZ" sz="3500" dirty="0" smtClean="0">
                <a:solidFill>
                  <a:srgbClr val="FFFF00"/>
                </a:solidFill>
              </a:rPr>
              <a:t>. </a:t>
            </a:r>
            <a:br>
              <a:rPr lang="cs-CZ" sz="3500" dirty="0" smtClean="0">
                <a:solidFill>
                  <a:srgbClr val="FFFF00"/>
                </a:solidFill>
              </a:rPr>
            </a:br>
            <a:endParaRPr lang="cs-CZ" sz="3500" dirty="0" smtClean="0">
              <a:solidFill>
                <a:srgbClr val="FFFF00"/>
              </a:solidFill>
            </a:endParaRPr>
          </a:p>
          <a:p>
            <a:r>
              <a:rPr lang="cs-CZ" sz="3500" dirty="0" err="1" smtClean="0"/>
              <a:t>Komun.strana</a:t>
            </a:r>
            <a:r>
              <a:rPr lang="cs-CZ" sz="3500" dirty="0" smtClean="0"/>
              <a:t> tvrdě pronásledována-činnost řízena ilegálním ústředním výborem. </a:t>
            </a:r>
          </a:p>
          <a:p>
            <a:endParaRPr lang="cs-CZ" sz="32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764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1" y="1"/>
            <a:ext cx="10131425" cy="764704"/>
          </a:xfrm>
        </p:spPr>
        <p:txBody>
          <a:bodyPr/>
          <a:lstStyle/>
          <a:p>
            <a:r>
              <a:rPr lang="cs-CZ" b="1" u="sng" dirty="0" smtClean="0"/>
              <a:t>VLÁDA  V  EXILU</a:t>
            </a:r>
            <a:endParaRPr lang="cs-CZ" b="1" u="sng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685801" y="764705"/>
            <a:ext cx="11314855" cy="5904655"/>
          </a:xfrm>
        </p:spPr>
        <p:txBody>
          <a:bodyPr>
            <a:normAutofit lnSpcReduction="10000"/>
          </a:bodyPr>
          <a:lstStyle/>
          <a:p>
            <a:r>
              <a:rPr lang="cs-CZ" sz="3200" dirty="0" smtClean="0"/>
              <a:t>Listopad 1939 vznikl v Paříži Československý národní výbor-ústředí zahraničního odboje</a:t>
            </a:r>
            <a:br>
              <a:rPr lang="cs-CZ" sz="3200" dirty="0" smtClean="0"/>
            </a:br>
            <a:endParaRPr lang="cs-CZ" sz="3200" dirty="0" smtClean="0"/>
          </a:p>
          <a:p>
            <a:r>
              <a:rPr lang="cs-CZ" sz="3200" dirty="0" smtClean="0"/>
              <a:t>Červenec 1940 – změna na </a:t>
            </a:r>
            <a:r>
              <a:rPr lang="cs-CZ" sz="3200" dirty="0" err="1" smtClean="0"/>
              <a:t>Prozatimní</a:t>
            </a:r>
            <a:r>
              <a:rPr lang="cs-CZ" sz="3200" dirty="0" smtClean="0"/>
              <a:t> československé státní zřízení  na britské půdě- tvořila ji </a:t>
            </a:r>
            <a:r>
              <a:rPr lang="cs-CZ" sz="3200" u="sng" dirty="0" err="1" smtClean="0">
                <a:solidFill>
                  <a:srgbClr val="FFFF00"/>
                </a:solidFill>
              </a:rPr>
              <a:t>prozatimní</a:t>
            </a:r>
            <a:r>
              <a:rPr lang="cs-CZ" sz="3200" u="sng" dirty="0" smtClean="0">
                <a:solidFill>
                  <a:srgbClr val="FFFF00"/>
                </a:solidFill>
              </a:rPr>
              <a:t> vláda v čele s </a:t>
            </a:r>
            <a:r>
              <a:rPr lang="cs-CZ" sz="3200" u="sng" dirty="0" err="1" smtClean="0">
                <a:solidFill>
                  <a:srgbClr val="FFFF00"/>
                </a:solidFill>
              </a:rPr>
              <a:t>J.Šrámkem</a:t>
            </a:r>
            <a:r>
              <a:rPr lang="cs-CZ" sz="3200" u="sng" dirty="0" smtClean="0">
                <a:solidFill>
                  <a:srgbClr val="FFFF00"/>
                </a:solidFill>
              </a:rPr>
              <a:t>, prezidentem byl E. Beneš</a:t>
            </a:r>
            <a:br>
              <a:rPr lang="cs-CZ" sz="3200" u="sng" dirty="0" smtClean="0">
                <a:solidFill>
                  <a:srgbClr val="FFFF00"/>
                </a:solidFill>
              </a:rPr>
            </a:br>
            <a:endParaRPr lang="cs-CZ" sz="3200" u="sng" dirty="0" smtClean="0">
              <a:solidFill>
                <a:srgbClr val="FFFF00"/>
              </a:solidFill>
            </a:endParaRPr>
          </a:p>
          <a:p>
            <a:r>
              <a:rPr lang="cs-CZ" sz="3200" dirty="0" smtClean="0"/>
              <a:t>Kontakt s domovem zajišťovalo rozhlasové </a:t>
            </a:r>
            <a:r>
              <a:rPr lang="cs-CZ" sz="3200" dirty="0" err="1" smtClean="0"/>
              <a:t>vysílání.Druhé</a:t>
            </a:r>
            <a:r>
              <a:rPr lang="cs-CZ" sz="3200" dirty="0" smtClean="0"/>
              <a:t> centrum </a:t>
            </a:r>
            <a:r>
              <a:rPr lang="cs-CZ" sz="3200" dirty="0" err="1" smtClean="0"/>
              <a:t>zahr.odboje</a:t>
            </a:r>
            <a:r>
              <a:rPr lang="cs-CZ" sz="3200" dirty="0" smtClean="0"/>
              <a:t>- MOSKVA</a:t>
            </a:r>
            <a:br>
              <a:rPr lang="cs-CZ" sz="3200" dirty="0" smtClean="0"/>
            </a:br>
            <a:endParaRPr lang="cs-CZ" sz="3200" dirty="0" smtClean="0"/>
          </a:p>
          <a:p>
            <a:r>
              <a:rPr lang="cs-CZ" sz="3200" dirty="0" smtClean="0"/>
              <a:t>Vznik československých vojenských jednote</a:t>
            </a:r>
            <a:r>
              <a:rPr lang="cs-CZ" sz="2800" dirty="0" smtClean="0"/>
              <a:t>k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6595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767408" y="476250"/>
            <a:ext cx="4464496" cy="1152525"/>
          </a:xfrm>
        </p:spPr>
        <p:txBody>
          <a:bodyPr>
            <a:normAutofit/>
          </a:bodyPr>
          <a:lstStyle/>
          <a:p>
            <a:r>
              <a:rPr lang="cs-CZ" b="1" u="sng" dirty="0" smtClean="0"/>
              <a:t>17.Listopad 1939</a:t>
            </a:r>
            <a:endParaRPr lang="cs-CZ" sz="3600" b="1" u="sng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4294967295"/>
          </p:nvPr>
        </p:nvSpPr>
        <p:spPr>
          <a:xfrm>
            <a:off x="191344" y="-315416"/>
            <a:ext cx="11881320" cy="717341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3200" dirty="0"/>
          </a:p>
          <a:p>
            <a:pPr>
              <a:buFontTx/>
              <a:buChar char="-"/>
            </a:pPr>
            <a:endParaRPr lang="cs-CZ" sz="3200" dirty="0" smtClean="0"/>
          </a:p>
          <a:p>
            <a:pPr>
              <a:buFontTx/>
              <a:buChar char="-"/>
            </a:pPr>
            <a:r>
              <a:rPr lang="cs-CZ" sz="3200" u="sng" dirty="0" smtClean="0">
                <a:solidFill>
                  <a:srgbClr val="FFFF00"/>
                </a:solidFill>
              </a:rPr>
              <a:t>28.říjen – den vzniku </a:t>
            </a:r>
            <a:r>
              <a:rPr lang="cs-CZ" sz="3200" u="sng" dirty="0" err="1" smtClean="0">
                <a:solidFill>
                  <a:srgbClr val="FFFF00"/>
                </a:solidFill>
              </a:rPr>
              <a:t>Českoslov.republiky</a:t>
            </a:r>
            <a:r>
              <a:rPr lang="cs-CZ" sz="3200" u="sng" dirty="0" smtClean="0">
                <a:solidFill>
                  <a:srgbClr val="FFFF00"/>
                </a:solidFill>
              </a:rPr>
              <a:t>- se stal v r. 1939 </a:t>
            </a:r>
            <a:r>
              <a:rPr lang="cs-CZ" sz="3200" u="sng" dirty="0">
                <a:solidFill>
                  <a:srgbClr val="FFFF00"/>
                </a:solidFill>
              </a:rPr>
              <a:t/>
            </a:r>
            <a:br>
              <a:rPr lang="cs-CZ" sz="3200" u="sng" dirty="0">
                <a:solidFill>
                  <a:srgbClr val="FFFF00"/>
                </a:solidFill>
              </a:rPr>
            </a:br>
            <a:r>
              <a:rPr lang="cs-CZ" sz="3200" u="sng" dirty="0" smtClean="0">
                <a:solidFill>
                  <a:srgbClr val="FFFF00"/>
                </a:solidFill>
              </a:rPr>
              <a:t>dnem </a:t>
            </a:r>
            <a:r>
              <a:rPr lang="cs-CZ" sz="3200" dirty="0" smtClean="0"/>
              <a:t>protestu proti okupaci-demonstrace v Praze</a:t>
            </a:r>
            <a:br>
              <a:rPr lang="cs-CZ" sz="3200" dirty="0" smtClean="0"/>
            </a:br>
            <a:endParaRPr lang="cs-CZ" sz="3200" dirty="0" smtClean="0"/>
          </a:p>
          <a:p>
            <a:pPr>
              <a:buFontTx/>
              <a:buChar char="-"/>
            </a:pPr>
            <a:r>
              <a:rPr lang="cs-CZ" sz="3200" dirty="0" smtClean="0"/>
              <a:t>Reakce – zatýkání, koncentrační tábory, uzavření vysokých škol </a:t>
            </a:r>
            <a:r>
              <a:rPr lang="cs-CZ" sz="3200" u="sng" dirty="0" smtClean="0">
                <a:solidFill>
                  <a:srgbClr val="FFFF00"/>
                </a:solidFill>
              </a:rPr>
              <a:t>17.11.1939 - dnes Mezinárodní den studentstva</a:t>
            </a:r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3200" dirty="0" smtClean="0"/>
          </a:p>
          <a:p>
            <a:pPr marL="285750" indent="-285750">
              <a:buFontTx/>
              <a:buChar char="-"/>
            </a:pPr>
            <a:r>
              <a:rPr lang="cs-CZ" sz="3200" u="sng" dirty="0" smtClean="0">
                <a:solidFill>
                  <a:srgbClr val="FFFF00"/>
                </a:solidFill>
              </a:rPr>
              <a:t>Podzim 1941-nový protektor Reinhard Heydrich</a:t>
            </a:r>
            <a:r>
              <a:rPr lang="cs-CZ" sz="3200" dirty="0" smtClean="0"/>
              <a:t>-brutální represe, stanné </a:t>
            </a:r>
            <a:r>
              <a:rPr lang="cs-CZ" sz="3200" dirty="0" err="1" smtClean="0"/>
              <a:t>právo,popravy,konc.tábory</a:t>
            </a:r>
            <a:r>
              <a:rPr lang="cs-CZ" sz="3200" dirty="0" smtClean="0"/>
              <a:t>-vykonavatel „konečného řešení židovské otázky“</a:t>
            </a:r>
          </a:p>
          <a:p>
            <a:pPr marL="285750" indent="-285750">
              <a:buFontTx/>
              <a:buChar char="-"/>
            </a:pPr>
            <a:r>
              <a:rPr lang="cs-CZ" sz="3200" u="sng" dirty="0" smtClean="0">
                <a:solidFill>
                  <a:srgbClr val="FFFF00"/>
                </a:solidFill>
              </a:rPr>
              <a:t>27.5.1942- atentát- Jozef </a:t>
            </a:r>
            <a:r>
              <a:rPr lang="cs-CZ" sz="3200" u="sng" dirty="0" err="1" smtClean="0">
                <a:solidFill>
                  <a:srgbClr val="FFFF00"/>
                </a:solidFill>
              </a:rPr>
              <a:t>Gabčík,Jan</a:t>
            </a:r>
            <a:r>
              <a:rPr lang="cs-CZ" sz="3200" u="sng" dirty="0" smtClean="0">
                <a:solidFill>
                  <a:srgbClr val="FFFF00"/>
                </a:solidFill>
              </a:rPr>
              <a:t> Kubiš, parašutisté z Londýna</a:t>
            </a:r>
            <a:endParaRPr lang="cs-CZ" sz="3200" u="sng" dirty="0">
              <a:solidFill>
                <a:srgbClr val="FFFF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0848528" y="335699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Obr.č.1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6600" y="39109"/>
            <a:ext cx="2088232" cy="2813827"/>
          </a:xfrm>
          <a:prstGeom prst="rect">
            <a:avLst/>
          </a:prstGeom>
        </p:spPr>
      </p:pic>
      <p:cxnSp>
        <p:nvCxnSpPr>
          <p:cNvPr id="9" name="Přímá spojnice se šipkou 8"/>
          <p:cNvCxnSpPr/>
          <p:nvPr/>
        </p:nvCxnSpPr>
        <p:spPr>
          <a:xfrm flipV="1">
            <a:off x="7752184" y="3212976"/>
            <a:ext cx="3528392" cy="1728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964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60649"/>
            <a:ext cx="3680885" cy="576063"/>
          </a:xfrm>
        </p:spPr>
        <p:txBody>
          <a:bodyPr>
            <a:normAutofit fontScale="90000"/>
          </a:bodyPr>
          <a:lstStyle/>
          <a:p>
            <a:r>
              <a:rPr lang="cs-CZ" sz="3200" b="1" u="sng" dirty="0" smtClean="0"/>
              <a:t>HEYDRICHIÁDA</a:t>
            </a:r>
            <a:endParaRPr lang="cs-CZ" sz="3200" b="1" u="sng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45155" y="572318"/>
            <a:ext cx="1905000" cy="2543175"/>
          </a:xfrm>
          <a:prstGeom prst="rect">
            <a:avLst/>
          </a:prstGeom>
        </p:spPr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07368" y="908720"/>
            <a:ext cx="7776864" cy="5760640"/>
          </a:xfrm>
        </p:spPr>
        <p:txBody>
          <a:bodyPr>
            <a:normAutofit/>
          </a:bodyPr>
          <a:lstStyle/>
          <a:p>
            <a:pPr marL="285750" indent="-285750">
              <a:buFontTx/>
              <a:buChar char="-"/>
            </a:pPr>
            <a:r>
              <a:rPr lang="cs-CZ" sz="3200" dirty="0" smtClean="0"/>
              <a:t>Německá pomsta-tzv. Heydrichiáda-</a:t>
            </a:r>
            <a:r>
              <a:rPr lang="cs-CZ" sz="3200" dirty="0" err="1" smtClean="0"/>
              <a:t>popravy,perzekuce</a:t>
            </a:r>
            <a:r>
              <a:rPr lang="cs-CZ" sz="3200" dirty="0" smtClean="0"/>
              <a:t>, koncentrační tábory</a:t>
            </a:r>
            <a:br>
              <a:rPr lang="cs-CZ" sz="3200" dirty="0" smtClean="0"/>
            </a:br>
            <a:endParaRPr lang="cs-CZ" sz="3200" dirty="0" smtClean="0"/>
          </a:p>
          <a:p>
            <a:pPr marL="285750" indent="-285750">
              <a:buFontTx/>
              <a:buChar char="-"/>
            </a:pPr>
            <a:r>
              <a:rPr lang="cs-CZ" sz="3200" dirty="0" smtClean="0">
                <a:solidFill>
                  <a:srgbClr val="FFFF00"/>
                </a:solidFill>
              </a:rPr>
              <a:t>Vymazání obcí Lidic a Ležáků z povrchu- muži nad 15 let- popraveni, ženy a děti- koncentrační tábory- likvidace</a:t>
            </a:r>
            <a:br>
              <a:rPr lang="cs-CZ" sz="3200" dirty="0" smtClean="0">
                <a:solidFill>
                  <a:srgbClr val="FFFF00"/>
                </a:solidFill>
              </a:rPr>
            </a:br>
            <a:endParaRPr lang="cs-CZ" sz="3200" dirty="0" smtClean="0">
              <a:solidFill>
                <a:srgbClr val="FFFF00"/>
              </a:solidFill>
            </a:endParaRPr>
          </a:p>
          <a:p>
            <a:pPr marL="285750" indent="-285750">
              <a:buFontTx/>
              <a:buChar char="-"/>
            </a:pPr>
            <a:r>
              <a:rPr lang="cs-CZ" sz="3200" dirty="0" smtClean="0"/>
              <a:t>Ohlas a podpora Československa v zahraničí, protektorátní vláda –loutky-vláda </a:t>
            </a:r>
            <a:r>
              <a:rPr lang="cs-CZ" sz="3200" dirty="0"/>
              <a:t>k</a:t>
            </a:r>
            <a:r>
              <a:rPr lang="cs-CZ" sz="3200" dirty="0" smtClean="0"/>
              <a:t>olaborantská</a:t>
            </a:r>
            <a:endParaRPr lang="cs-CZ" sz="3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10559179" y="1340768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/>
              <a:t>Obr.č.2-Jozef Gabčík</a:t>
            </a:r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88288" y="3210002"/>
            <a:ext cx="2520279" cy="2739278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8832304" y="6309320"/>
            <a:ext cx="2376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Obr.č.3 Jan Kubiš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467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TC103457452[[fn=Nebe]]</Template>
  <TotalTime>113</TotalTime>
  <Words>89</Words>
  <Application>Microsoft Office PowerPoint</Application>
  <PresentationFormat>Vlastní</PresentationFormat>
  <Paragraphs>30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Nebe</vt:lpstr>
      <vt:lpstr>Prezentace aplikace PowerPoint</vt:lpstr>
      <vt:lpstr>OBČANSKÝ  ODBOJ</vt:lpstr>
      <vt:lpstr>VLÁDA  V  EXILU</vt:lpstr>
      <vt:lpstr>17.Listopad 1939</vt:lpstr>
      <vt:lpstr>HEYDRICHIÁDA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lenovo</cp:lastModifiedBy>
  <cp:revision>29</cp:revision>
  <dcterms:created xsi:type="dcterms:W3CDTF">2014-02-05T17:07:28Z</dcterms:created>
  <dcterms:modified xsi:type="dcterms:W3CDTF">2016-02-11T09:28:13Z</dcterms:modified>
</cp:coreProperties>
</file>