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1" r:id="rId1"/>
  </p:sldMasterIdLst>
  <p:sldIdLst>
    <p:sldId id="266" r:id="rId2"/>
    <p:sldId id="256" r:id="rId3"/>
    <p:sldId id="288" r:id="rId4"/>
    <p:sldId id="285" r:id="rId5"/>
    <p:sldId id="289" r:id="rId6"/>
    <p:sldId id="260" r:id="rId7"/>
    <p:sldId id="28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>
      <p:cViewPr varScale="1">
        <p:scale>
          <a:sx n="76" d="100"/>
          <a:sy n="76" d="100"/>
        </p:scale>
        <p:origin x="3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776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21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47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172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469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922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219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004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54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282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78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090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50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11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622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61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45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8173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335360" y="1682805"/>
            <a:ext cx="11737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/>
              <a:t> </a:t>
            </a:r>
            <a:endParaRPr lang="cs-CZ" sz="2800" b="1" u="sng" dirty="0"/>
          </a:p>
        </p:txBody>
      </p:sp>
      <p:sp>
        <p:nvSpPr>
          <p:cNvPr id="6" name="TextovéPole 5"/>
          <p:cNvSpPr txBox="1"/>
          <p:nvPr/>
        </p:nvSpPr>
        <p:spPr>
          <a:xfrm>
            <a:off x="767408" y="2708920"/>
            <a:ext cx="10513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b="1" u="sng" dirty="0" smtClean="0">
                <a:solidFill>
                  <a:srgbClr val="FFFF00"/>
                </a:solidFill>
                <a:latin typeface="Broadway" panose="04040905080B02020502" pitchFamily="82" charset="0"/>
                <a:cs typeface="FrankRuehl" panose="020E0503060101010101" pitchFamily="34" charset="-79"/>
              </a:rPr>
              <a:t>RUSKO  za Kateřiny II.</a:t>
            </a:r>
            <a:endParaRPr lang="cs-CZ" sz="6000" b="1" u="sng" dirty="0">
              <a:solidFill>
                <a:srgbClr val="92D050"/>
              </a:solidFill>
              <a:latin typeface="Broadway" panose="04040905080B02020502" pitchFamily="82" charset="0"/>
              <a:cs typeface="FrankRuehl" panose="020E0503060101010101" pitchFamily="34" charset="-79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256240" y="332656"/>
            <a:ext cx="36724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ZŠ a MŠ </a:t>
            </a:r>
            <a:r>
              <a:rPr lang="cs-CZ" sz="2800" b="1" dirty="0"/>
              <a:t>V</a:t>
            </a:r>
            <a:r>
              <a:rPr lang="cs-CZ" sz="2800" b="1" dirty="0" smtClean="0"/>
              <a:t>routek</a:t>
            </a:r>
            <a:br>
              <a:rPr lang="cs-CZ" sz="2800" b="1" dirty="0" smtClean="0"/>
            </a:br>
            <a:r>
              <a:rPr lang="cs-CZ" sz="2000" b="1" dirty="0" smtClean="0"/>
              <a:t>zpracoval: Mgr. Ivana Zelenková</a:t>
            </a:r>
            <a:br>
              <a:rPr lang="cs-CZ" sz="2000" b="1" dirty="0" smtClean="0"/>
            </a:br>
            <a:r>
              <a:rPr lang="cs-CZ" sz="2000" b="1" dirty="0" smtClean="0"/>
              <a:t>10.12.2014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86156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04664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Carevna Kateřina II. pokračovala v reformách Petra I. Usedla na trůn po převratu a svržení cara Petra III. a </a:t>
            </a:r>
            <a:r>
              <a:rPr lang="cs-CZ" sz="2800" b="1" u="sng" dirty="0" smtClean="0">
                <a:solidFill>
                  <a:srgbClr val="FFFF00"/>
                </a:solidFill>
              </a:rPr>
              <a:t>Kateřina II. byla prohlášena carevnou</a:t>
            </a:r>
            <a:r>
              <a:rPr lang="cs-CZ" sz="2800" b="1" dirty="0" smtClean="0"/>
              <a:t> (1762-1796).</a:t>
            </a:r>
            <a:endParaRPr lang="cs-CZ" sz="3200" b="1" u="sng" dirty="0"/>
          </a:p>
        </p:txBody>
      </p:sp>
      <p:sp>
        <p:nvSpPr>
          <p:cNvPr id="2" name="TextovéPole 1"/>
          <p:cNvSpPr txBox="1"/>
          <p:nvPr/>
        </p:nvSpPr>
        <p:spPr>
          <a:xfrm>
            <a:off x="191344" y="2340169"/>
            <a:ext cx="12000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Byla velmi inteligentní, vzdělaná, energická a cílevědomá žena. Nešťastné manželství (Petr III.) ( časté milostné vztahy). 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83671" y="3786206"/>
            <a:ext cx="11967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 Po nástupu na trůn využívala Kateřina II. sporů mezi šlechtou  a</a:t>
            </a:r>
            <a:br>
              <a:rPr lang="cs-CZ" sz="3200" b="1" dirty="0" smtClean="0"/>
            </a:br>
            <a:r>
              <a:rPr lang="cs-CZ" sz="3200" b="1" dirty="0" smtClean="0"/>
              <a:t>   upevňovala si postavení. Byla často bezohledná a krutá.</a:t>
            </a:r>
            <a:endParaRPr lang="cs-CZ" sz="28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55181" y="5157192"/>
            <a:ext cx="11784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Modernizovala říši, hospodářství, rozvíjela soukromý obchod.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32968" y="38116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Za vlády Kateřiny II. se </a:t>
            </a:r>
            <a:r>
              <a:rPr lang="cs-CZ" sz="3200" b="1" u="sng" dirty="0" smtClean="0">
                <a:solidFill>
                  <a:srgbClr val="FFFF00"/>
                </a:solidFill>
              </a:rPr>
              <a:t>utužilo nevolnictví.</a:t>
            </a:r>
            <a:r>
              <a:rPr lang="cs-CZ" sz="3200" b="1" dirty="0" smtClean="0"/>
              <a:t> Mnozí šlechtici začali soukromě podnikat, rozvíjela se různá hospodářská odvětví.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91344" y="1988840"/>
            <a:ext cx="12000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V městech začaly tak vznikat manufaktury. Byla upevněna role státu a byrokratického aparátu ( úředníci).</a:t>
            </a:r>
            <a:r>
              <a:rPr lang="cs-CZ" sz="2800" b="1" dirty="0" smtClean="0"/>
              <a:t>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968" y="3789040"/>
            <a:ext cx="121590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r>
              <a:rPr lang="cs-CZ" sz="3200" b="1" u="sng" dirty="0" smtClean="0">
                <a:solidFill>
                  <a:srgbClr val="FFFF00"/>
                </a:solidFill>
              </a:rPr>
              <a:t>Dozor nad daněmi a plněním povinností nevolníků</a:t>
            </a:r>
            <a:r>
              <a:rPr lang="cs-CZ" sz="3200" b="1" dirty="0" smtClean="0"/>
              <a:t> ( povinnost ubytovat vojsko, nucené práce na stavbách a údržbách silnic) – </a:t>
            </a:r>
            <a:r>
              <a:rPr lang="cs-CZ" sz="3200" b="1" u="sng" dirty="0" smtClean="0">
                <a:solidFill>
                  <a:srgbClr val="FFFF00"/>
                </a:solidFill>
              </a:rPr>
              <a:t>šlechta</a:t>
            </a:r>
            <a:r>
              <a:rPr lang="cs-CZ" sz="3200" b="1" dirty="0" smtClean="0"/>
              <a:t>. </a:t>
            </a:r>
            <a:endParaRPr lang="cs-CZ" sz="28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55181" y="5157192"/>
            <a:ext cx="11784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Šlechta tím měla nad rolníky a nevolníky neomezenou moc.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4231896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335360" y="1682805"/>
            <a:ext cx="11737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/>
              <a:t> </a:t>
            </a:r>
            <a:endParaRPr lang="cs-CZ" sz="28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7320136" y="6381328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Kateřina II. Veliká – jako carevna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415480" y="638132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KATEŘINA II- v mládí. 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376" y="404664"/>
            <a:ext cx="5544616" cy="5184576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4112" y="404664"/>
            <a:ext cx="4464496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517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32968" y="381161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Osvícenské myšlení došlo i do Ruska- </a:t>
            </a:r>
            <a:r>
              <a:rPr lang="cs-CZ" sz="3200" b="1" u="sng" dirty="0" smtClean="0">
                <a:solidFill>
                  <a:srgbClr val="FFFF00"/>
                </a:solidFill>
              </a:rPr>
              <a:t>carevna napomáhala rozvoji školství, kultury a umění</a:t>
            </a:r>
            <a:r>
              <a:rPr lang="cs-CZ" sz="3200" b="1" dirty="0" smtClean="0"/>
              <a:t>. Sama byla literárně činná. </a:t>
            </a:r>
            <a:br>
              <a:rPr lang="cs-CZ" sz="3200" b="1" dirty="0" smtClean="0"/>
            </a:b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-24680" y="1988840"/>
            <a:ext cx="123055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r>
              <a:rPr lang="cs-CZ" sz="3200" b="1" u="sng" dirty="0" smtClean="0">
                <a:solidFill>
                  <a:srgbClr val="FFFF00"/>
                </a:solidFill>
              </a:rPr>
              <a:t>Pozvala ke svému dvoru osvícence</a:t>
            </a:r>
            <a:r>
              <a:rPr lang="cs-CZ" sz="3200" b="1" dirty="0" smtClean="0"/>
              <a:t> – Diderota, </a:t>
            </a:r>
            <a:r>
              <a:rPr lang="cs-CZ" sz="3200" b="1" dirty="0" err="1" smtClean="0"/>
              <a:t>d´Alamberta</a:t>
            </a:r>
            <a:r>
              <a:rPr lang="cs-CZ" sz="3200" b="1" dirty="0" smtClean="0"/>
              <a:t>, chtěla zrušit nevolnictví ale ustoupila od toho ( kvůli šlechtě).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968" y="3501008"/>
            <a:ext cx="12039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r>
              <a:rPr lang="cs-CZ" sz="3200" b="1" u="sng" dirty="0" smtClean="0">
                <a:solidFill>
                  <a:srgbClr val="FFFF00"/>
                </a:solidFill>
              </a:rPr>
              <a:t> Snažila se i o kontrolu církve</a:t>
            </a:r>
            <a:r>
              <a:rPr lang="cs-CZ" sz="3200" b="1" dirty="0" smtClean="0"/>
              <a:t>, zabavila část církevního majetku, rušila některé kláštery, podřídila řády státnímu dohledu.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-168696" y="5229200"/>
            <a:ext cx="124495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Kateřina pokračovala ve výbojích  - válčila s Turky, Tatary, připojila Krym a černomořské pobřeží – </a:t>
            </a:r>
            <a:r>
              <a:rPr lang="cs-CZ" sz="3200" b="1" u="sng" dirty="0" smtClean="0">
                <a:solidFill>
                  <a:srgbClr val="FFFF00"/>
                </a:solidFill>
              </a:rPr>
              <a:t>nová přístavní města- Oděsa, Sevastopol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3792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260648"/>
            <a:ext cx="120726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Největších územních zisků dosáhla při tzv</a:t>
            </a:r>
            <a:r>
              <a:rPr lang="cs-CZ" sz="3200" b="1" dirty="0"/>
              <a:t>.</a:t>
            </a:r>
            <a:r>
              <a:rPr lang="cs-CZ" sz="3200" b="1" dirty="0" smtClean="0"/>
              <a:t> </a:t>
            </a:r>
            <a:r>
              <a:rPr lang="cs-CZ" sz="3200" b="1" u="sng" dirty="0" smtClean="0"/>
              <a:t>Trojím dělení Polska. Získala Ukrajinu, Bělorusko a Litvu</a:t>
            </a:r>
            <a:r>
              <a:rPr lang="cs-CZ" sz="3200" b="1" dirty="0" smtClean="0"/>
              <a:t> ( 1772,1793,1795).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91344" y="1916832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Připojením těchto území byla provázena rozsáhlá </a:t>
            </a:r>
            <a:r>
              <a:rPr lang="cs-CZ" sz="3200" b="1" u="sng" dirty="0" smtClean="0"/>
              <a:t>kolonizace</a:t>
            </a:r>
            <a:r>
              <a:rPr lang="cs-CZ" sz="3200" b="1" dirty="0" smtClean="0"/>
              <a:t>, organizoval ji kníže </a:t>
            </a:r>
            <a:r>
              <a:rPr lang="cs-CZ" sz="3200" b="1" u="sng" dirty="0" smtClean="0"/>
              <a:t>Grigorij Potěmkin.</a:t>
            </a:r>
            <a:r>
              <a:rPr lang="cs-CZ" sz="3200" b="1" dirty="0" smtClean="0"/>
              <a:t> </a:t>
            </a:r>
            <a:r>
              <a:rPr lang="cs-CZ" sz="3200" b="1" dirty="0"/>
              <a:t>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-32399" y="3863950"/>
            <a:ext cx="1224907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</a:t>
            </a:r>
            <a:r>
              <a:rPr lang="cs-CZ" sz="3200" b="1" u="sng" dirty="0">
                <a:solidFill>
                  <a:srgbClr val="FFFF00"/>
                </a:solidFill>
              </a:rPr>
              <a:t>Do země </a:t>
            </a:r>
            <a:r>
              <a:rPr lang="cs-CZ" sz="3200" b="1" u="sng">
                <a:solidFill>
                  <a:srgbClr val="FFFF00"/>
                </a:solidFill>
              </a:rPr>
              <a:t>byli </a:t>
            </a:r>
            <a:r>
              <a:rPr lang="cs-CZ" sz="3200" b="1" u="sng" smtClean="0">
                <a:solidFill>
                  <a:srgbClr val="FFFF00"/>
                </a:solidFill>
              </a:rPr>
              <a:t>zváni </a:t>
            </a:r>
            <a:r>
              <a:rPr lang="cs-CZ" sz="3200" b="1" u="sng" dirty="0">
                <a:solidFill>
                  <a:srgbClr val="FFFF00"/>
                </a:solidFill>
              </a:rPr>
              <a:t>rolníci z ciziny a byly jim </a:t>
            </a:r>
            <a:r>
              <a:rPr lang="cs-CZ" sz="3200" b="1" u="sng">
                <a:solidFill>
                  <a:srgbClr val="FFFF00"/>
                </a:solidFill>
              </a:rPr>
              <a:t>odpuštěny </a:t>
            </a:r>
            <a:r>
              <a:rPr lang="cs-CZ" sz="3200" b="1" u="sng" smtClean="0">
                <a:solidFill>
                  <a:srgbClr val="FFFF00"/>
                </a:solidFill>
              </a:rPr>
              <a:t>daně </a:t>
            </a:r>
            <a:r>
              <a:rPr lang="cs-CZ" sz="3200" b="1" u="sng" dirty="0">
                <a:solidFill>
                  <a:srgbClr val="FFFF00"/>
                </a:solidFill>
              </a:rPr>
              <a:t>a půda byla přidělována zdarma - Potěmkinovy vesnice.</a:t>
            </a:r>
          </a:p>
          <a:p>
            <a:endParaRPr lang="cs-CZ" sz="28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5523" y="5517232"/>
            <a:ext cx="11665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 </a:t>
            </a:r>
            <a:r>
              <a:rPr lang="cs-CZ" sz="3200" b="1" dirty="0" smtClean="0"/>
              <a:t>Po smrti Kateřiny II. bylo Rusko největší ale i nejzaostalejší evropskou velmocí.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8862887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271464" y="476672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Grigorij Potěmkin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6384032" y="476672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Kníže Grigorij a carevna Kateřina II.</a:t>
            </a:r>
            <a:endParaRPr lang="cs-CZ" sz="24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00" y="1052735"/>
            <a:ext cx="4680520" cy="5544617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6040" y="1052735"/>
            <a:ext cx="5184576" cy="561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15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2867</TotalTime>
  <Words>348</Words>
  <Application>Microsoft Office PowerPoint</Application>
  <PresentationFormat>Širokoúhlá obrazovka</PresentationFormat>
  <Paragraphs>24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Broadway</vt:lpstr>
      <vt:lpstr>Calibri</vt:lpstr>
      <vt:lpstr>Calibri Light</vt:lpstr>
      <vt:lpstr>FrankRuehl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PETKA</cp:lastModifiedBy>
  <cp:revision>347</cp:revision>
  <dcterms:created xsi:type="dcterms:W3CDTF">2014-02-05T17:07:28Z</dcterms:created>
  <dcterms:modified xsi:type="dcterms:W3CDTF">2015-12-15T11:09:23Z</dcterms:modified>
</cp:coreProperties>
</file>