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847528" y="242088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u="sng" dirty="0" smtClean="0">
                <a:solidFill>
                  <a:srgbClr val="FFFF00"/>
                </a:solidFill>
              </a:rPr>
              <a:t>Kultura a umění</a:t>
            </a:r>
            <a:endParaRPr lang="cs-CZ" sz="5400" b="1" u="sng" dirty="0">
              <a:solidFill>
                <a:srgbClr val="FFFF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Mgr. Ivana Zelenková</a:t>
            </a:r>
            <a:br>
              <a:rPr lang="cs-CZ" dirty="0" smtClean="0"/>
            </a:br>
            <a:r>
              <a:rPr lang="cs-CZ" dirty="0" smtClean="0"/>
              <a:t>20.4. 2017, </a:t>
            </a:r>
            <a:r>
              <a:rPr lang="cs-CZ" dirty="0" smtClean="0"/>
              <a:t>VO  </a:t>
            </a:r>
            <a:r>
              <a:rPr lang="cs-CZ" dirty="0"/>
              <a:t>7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23392" y="1460977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-168696" y="260648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Kultura je vše co člověk vytvořil</a:t>
            </a:r>
            <a:r>
              <a:rPr lang="cs-CZ" sz="3200" b="1" dirty="0" smtClean="0">
                <a:solidFill>
                  <a:srgbClr val="FFFF00"/>
                </a:solidFill>
              </a:rPr>
              <a:t>, vymyslel, ale i to jak se člověk chová,</a:t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jak stoluje, jak je oblečený…..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2008" y="2060848"/>
            <a:ext cx="122886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/>
              <a:t>Člověk postupně zkulturňoval své okolí- tvořil kulturní prostředí</a:t>
            </a:r>
            <a:r>
              <a:rPr lang="cs-CZ" sz="3200" b="1" u="sng" dirty="0" smtClean="0"/>
              <a:t>:</a:t>
            </a:r>
            <a:r>
              <a:rPr lang="cs-CZ" sz="3200" b="1" dirty="0" smtClean="0">
                <a:solidFill>
                  <a:srgbClr val="FFFF00"/>
                </a:solidFill>
              </a:rPr>
              <a:t> </a:t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  Rozlišujeme :  - přírodní krajinu ( vzniklá bez lidského zásahu)</a:t>
            </a:r>
            <a:r>
              <a:rPr lang="cs-CZ" sz="3200" b="1" dirty="0" smtClean="0">
                <a:solidFill>
                  <a:srgbClr val="FFFF00"/>
                </a:solidFill>
              </a:rPr>
              <a:t/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                            </a:t>
            </a:r>
            <a:r>
              <a:rPr lang="cs-CZ" sz="3200" b="1" dirty="0" smtClean="0">
                <a:solidFill>
                  <a:srgbClr val="FFFF00"/>
                </a:solidFill>
              </a:rPr>
              <a:t>- kulturní krajinu ( vytvořená lidmi)</a:t>
            </a:r>
            <a:r>
              <a:rPr lang="cs-CZ" sz="3200" b="1" u="sng" dirty="0" smtClean="0"/>
              <a:t>               </a:t>
            </a:r>
            <a:endParaRPr lang="cs-CZ" sz="32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47328" y="5085184"/>
            <a:ext cx="121693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-podle projevů lidské činnosti rozdělujeme kulturu na : </a:t>
            </a:r>
            <a:br>
              <a:rPr lang="cs-CZ" sz="3200" b="1" dirty="0" smtClean="0"/>
            </a:br>
            <a:r>
              <a:rPr lang="cs-CZ" sz="3200" b="1" dirty="0" smtClean="0"/>
              <a:t>   </a:t>
            </a:r>
            <a:r>
              <a:rPr lang="cs-CZ" sz="3200" b="1" dirty="0" smtClean="0">
                <a:solidFill>
                  <a:srgbClr val="FFFF00"/>
                </a:solidFill>
              </a:rPr>
              <a:t>- hmotnou kulturu ( hmotné materiální výtvory – domy, doprava…)</a:t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- duchovní kulturu (nemateriální-literatura, </a:t>
            </a:r>
            <a:r>
              <a:rPr lang="cs-CZ" sz="3200" b="1" dirty="0" err="1" smtClean="0">
                <a:solidFill>
                  <a:srgbClr val="FFFF00"/>
                </a:solidFill>
              </a:rPr>
              <a:t>hudba,věda,divadlo</a:t>
            </a:r>
            <a:r>
              <a:rPr lang="cs-CZ" sz="3200" b="1" dirty="0" smtClean="0">
                <a:solidFill>
                  <a:srgbClr val="FFFF00"/>
                </a:solidFill>
              </a:rPr>
              <a:t>…..)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89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19336" y="4739660"/>
            <a:ext cx="121693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-</a:t>
            </a:r>
            <a:r>
              <a:rPr lang="cs-CZ" sz="3200" b="1" dirty="0">
                <a:solidFill>
                  <a:srgbClr val="FFFF00"/>
                </a:solidFill>
              </a:rPr>
              <a:t> </a:t>
            </a:r>
            <a:r>
              <a:rPr lang="cs-CZ" sz="3200" b="1" u="sng" dirty="0" smtClean="0">
                <a:solidFill>
                  <a:srgbClr val="FFFF00"/>
                </a:solidFill>
              </a:rPr>
              <a:t>předměty, které uspokojují duchovní potřeby – krásu, dokonalost, harmonii = UMĚLECKÉ DÍLO – všechny výtvory s estetickou hodnotou</a:t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dirty="0" smtClean="0"/>
              <a:t>( každý člověk vnímá umění a krásu různě).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91344" y="836712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Lidé v různých částech si vytvářejí různé zvyky a kulturu = kulturní rozmanitost.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35360" y="2988241"/>
            <a:ext cx="11953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UMĚNÍ =</a:t>
            </a:r>
            <a:r>
              <a:rPr lang="cs-CZ" sz="3200" b="1" u="sng" dirty="0" smtClean="0">
                <a:solidFill>
                  <a:srgbClr val="FFFF00"/>
                </a:solidFill>
              </a:rPr>
              <a:t>Lidská činnost, která má za cíl vytvořit umělecké dílo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91344" y="5589240"/>
            <a:ext cx="11737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86103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19336" y="5736158"/>
            <a:ext cx="121693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-</a:t>
            </a:r>
            <a:r>
              <a:rPr lang="cs-CZ" sz="3200" b="1" dirty="0">
                <a:solidFill>
                  <a:srgbClr val="FFFF00"/>
                </a:solidFill>
              </a:rPr>
              <a:t> </a:t>
            </a:r>
            <a:r>
              <a:rPr lang="cs-CZ" sz="3200" b="1" u="sng" dirty="0" smtClean="0">
                <a:solidFill>
                  <a:srgbClr val="FFFF00"/>
                </a:solidFill>
              </a:rPr>
              <a:t>Kultura určená velkému množství lidí = masová kultura – slouží k oddechu a zábavě- šířena masmédii</a:t>
            </a:r>
            <a:r>
              <a:rPr lang="cs-CZ" sz="3200" b="1" dirty="0" smtClean="0"/>
              <a:t>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0" y="116632"/>
            <a:ext cx="124327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- </a:t>
            </a:r>
            <a:r>
              <a:rPr lang="cs-CZ" sz="3200" b="1" u="sng" dirty="0" smtClean="0"/>
              <a:t>Druhy umění</a:t>
            </a:r>
            <a:r>
              <a:rPr lang="cs-CZ" sz="3200" b="1" dirty="0" smtClean="0"/>
              <a:t>: </a:t>
            </a:r>
            <a:r>
              <a:rPr lang="cs-CZ" sz="3200" b="1" dirty="0" smtClean="0">
                <a:solidFill>
                  <a:srgbClr val="FFFF00"/>
                </a:solidFill>
              </a:rPr>
              <a:t>- výtvarné (malířství, sochařství, fotografie, architektura)</a:t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                         - dramatické (divadlo, film)</a:t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                         - hudební (hudba, zpěv)</a:t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                         - literární (literatura)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35360" y="2348880"/>
            <a:ext cx="11953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- </a:t>
            </a:r>
            <a:r>
              <a:rPr lang="cs-CZ" sz="3200" b="1" u="sng" dirty="0" smtClean="0"/>
              <a:t>Za kulturou se vydáváme do kulturních zařízení: </a:t>
            </a:r>
            <a:r>
              <a:rPr lang="cs-CZ" sz="3200" b="1" dirty="0" smtClean="0"/>
              <a:t>divadla, kina, koncertní sály, knihovny, muzea.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91344" y="5589240"/>
            <a:ext cx="11737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 </a:t>
            </a:r>
            <a:endParaRPr lang="cs-CZ" sz="28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119336" y="3933056"/>
            <a:ext cx="121693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/>
              <a:t>- V kulturním zařízení dodržujeme základní pravidla slušného chování :</a:t>
            </a:r>
            <a:br>
              <a:rPr lang="cs-CZ" sz="3200" b="1" u="sng" dirty="0" smtClean="0"/>
            </a:br>
            <a:r>
              <a:rPr lang="cs-CZ" sz="3200" b="1" dirty="0" smtClean="0"/>
              <a:t>                    -  </a:t>
            </a:r>
            <a:r>
              <a:rPr lang="cs-CZ" sz="3200" b="1" u="sng" dirty="0" smtClean="0"/>
              <a:t>neobtěžovat svým chováním ostatní návštěvníky</a:t>
            </a:r>
            <a:br>
              <a:rPr lang="cs-CZ" sz="3200" b="1" u="sng" dirty="0" smtClean="0"/>
            </a:br>
            <a:r>
              <a:rPr lang="cs-CZ" sz="3200" b="1" dirty="0" smtClean="0"/>
              <a:t>                    - </a:t>
            </a:r>
            <a:r>
              <a:rPr lang="cs-CZ" sz="3200" b="1" u="sng" dirty="0" smtClean="0"/>
              <a:t>nenarušovat průběh kulturní události  </a:t>
            </a:r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54083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1123</TotalTime>
  <Words>159</Words>
  <Application>Microsoft Office PowerPoint</Application>
  <PresentationFormat>Širokoúhlá obrazovka</PresentationFormat>
  <Paragraphs>14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Iva</cp:lastModifiedBy>
  <cp:revision>172</cp:revision>
  <dcterms:created xsi:type="dcterms:W3CDTF">2014-02-05T17:07:28Z</dcterms:created>
  <dcterms:modified xsi:type="dcterms:W3CDTF">2017-04-20T07:36:23Z</dcterms:modified>
</cp:coreProperties>
</file>