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77" r:id="rId5"/>
    <p:sldId id="274" r:id="rId6"/>
    <p:sldId id="273" r:id="rId7"/>
    <p:sldId id="259" r:id="rId8"/>
    <p:sldId id="27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1127448" y="1412776"/>
            <a:ext cx="8190588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279848" y="1340768"/>
            <a:ext cx="8038188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318036" y="260648"/>
            <a:ext cx="2178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Mgr. Ivana Zelenková</a:t>
            </a:r>
            <a:br>
              <a:rPr lang="fi-FI" dirty="0"/>
            </a:br>
            <a:r>
              <a:rPr lang="cs-CZ" dirty="0"/>
              <a:t>4</a:t>
            </a:r>
            <a:r>
              <a:rPr lang="fi-FI" dirty="0" smtClean="0"/>
              <a:t>.</a:t>
            </a:r>
            <a:r>
              <a:rPr lang="cs-CZ" dirty="0"/>
              <a:t>2</a:t>
            </a:r>
            <a:r>
              <a:rPr lang="fi-FI" dirty="0" smtClean="0"/>
              <a:t>.201</a:t>
            </a:r>
            <a:r>
              <a:rPr lang="cs-CZ" dirty="0" smtClean="0"/>
              <a:t>5</a:t>
            </a:r>
            <a:r>
              <a:rPr lang="fi-FI" dirty="0" smtClean="0"/>
              <a:t>         </a:t>
            </a:r>
            <a:r>
              <a:rPr lang="fi-FI" dirty="0"/>
              <a:t>D 6</a:t>
            </a:r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791744" y="1052736"/>
            <a:ext cx="3456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b="1" u="sng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Čína</a:t>
            </a:r>
            <a:endParaRPr lang="cs-CZ" sz="8800" b="1" u="sng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2656076"/>
            <a:ext cx="3960440" cy="379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28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2008" y="620688"/>
            <a:ext cx="1227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Čínská civilizace- nejstarší na světě 4000 př.Kr. První státy vznikaly</a:t>
            </a:r>
            <a:br>
              <a:rPr lang="cs-CZ" sz="3200" b="1" dirty="0" smtClean="0"/>
            </a:br>
            <a:r>
              <a:rPr lang="cs-CZ" sz="3200" b="1" dirty="0" smtClean="0"/>
              <a:t>   </a:t>
            </a:r>
            <a:r>
              <a:rPr lang="cs-CZ" sz="3200" b="1" u="sng" dirty="0" smtClean="0">
                <a:solidFill>
                  <a:srgbClr val="FFFF00"/>
                </a:solidFill>
              </a:rPr>
              <a:t>v povodí řek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Huang</a:t>
            </a:r>
            <a:r>
              <a:rPr lang="cs-CZ" sz="3200" b="1" u="sng" dirty="0" smtClean="0">
                <a:solidFill>
                  <a:srgbClr val="FFFF00"/>
                </a:solidFill>
              </a:rPr>
              <a:t> He (Žlutá řeka),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Chang</a:t>
            </a:r>
            <a:r>
              <a:rPr lang="cs-CZ" sz="3200" b="1" u="sng" dirty="0">
                <a:solidFill>
                  <a:srgbClr val="FFFF00"/>
                </a:solidFill>
              </a:rPr>
              <a:t>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Jiang</a:t>
            </a:r>
            <a:r>
              <a:rPr lang="cs-CZ" sz="3200" b="1" u="sng" dirty="0" smtClean="0">
                <a:solidFill>
                  <a:srgbClr val="FFFF00"/>
                </a:solidFill>
              </a:rPr>
              <a:t> (jang-ć-´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tiang</a:t>
            </a:r>
            <a:r>
              <a:rPr lang="cs-CZ" sz="3200" b="1" u="sng" dirty="0" smtClean="0">
                <a:solidFill>
                  <a:srgbClr val="FFFF00"/>
                </a:solidFill>
              </a:rPr>
              <a:t>)</a:t>
            </a:r>
            <a:r>
              <a:rPr lang="cs-CZ" sz="3200" b="1" dirty="0" smtClean="0"/>
              <a:t>.</a:t>
            </a:r>
            <a:endParaRPr lang="cs-CZ" sz="3200" b="1" u="sng" dirty="0" smtClean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564904"/>
            <a:ext cx="1236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Pěstování hlavně rýže, osivo – proso, doplněk- </a:t>
            </a:r>
            <a:r>
              <a:rPr lang="cs-CZ" sz="3200" b="1" dirty="0" err="1" smtClean="0"/>
              <a:t>pastevectví,rybolov</a:t>
            </a:r>
            <a:r>
              <a:rPr lang="cs-CZ" sz="3200" b="1" dirty="0" smtClean="0"/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96688" y="4149080"/>
            <a:ext cx="12288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Na území Číny – řada samosprávných států- boje o moc, </a:t>
            </a:r>
            <a:r>
              <a:rPr lang="cs-CZ" sz="3200" b="1" u="sng" dirty="0" smtClean="0">
                <a:solidFill>
                  <a:srgbClr val="FFFF00"/>
                </a:solidFill>
              </a:rPr>
              <a:t>3.tis. př.Kr. vládce Jing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Čeng</a:t>
            </a:r>
            <a:r>
              <a:rPr lang="cs-CZ" sz="3200" b="1" u="sng" dirty="0" smtClean="0">
                <a:solidFill>
                  <a:srgbClr val="FFFF00"/>
                </a:solidFill>
              </a:rPr>
              <a:t>- ze státu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Čchin</a:t>
            </a:r>
            <a:r>
              <a:rPr lang="cs-CZ" sz="3200" b="1" u="sng" dirty="0">
                <a:solidFill>
                  <a:srgbClr val="FFFF00"/>
                </a:solidFill>
              </a:rPr>
              <a:t> </a:t>
            </a:r>
            <a:r>
              <a:rPr lang="cs-CZ" sz="3200" b="1" u="sng" dirty="0" smtClean="0">
                <a:solidFill>
                  <a:srgbClr val="FFFF00"/>
                </a:solidFill>
              </a:rPr>
              <a:t>sjednotil státy a založil císařství.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5661248"/>
            <a:ext cx="12346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Oslovení císaře – „Syn nebes“, věřil ve svou neporazitelnost</a:t>
            </a:r>
            <a:r>
              <a:rPr lang="cs-CZ" sz="3200" b="1" dirty="0" smtClean="0"/>
              <a:t>.</a:t>
            </a:r>
            <a:br>
              <a:rPr lang="cs-CZ" sz="3200" b="1" dirty="0" smtClean="0"/>
            </a:br>
            <a:r>
              <a:rPr lang="cs-CZ" sz="3200" b="1" dirty="0" smtClean="0"/>
              <a:t>  </a:t>
            </a:r>
            <a:r>
              <a:rPr lang="cs-CZ" sz="3200" b="1" dirty="0" smtClean="0"/>
              <a:t>Císařova hliněná armáda – 6000 hliněných vojáků.</a:t>
            </a:r>
            <a:r>
              <a:rPr lang="cs-CZ" sz="3200" b="1" dirty="0" smtClean="0"/>
              <a:t>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07369" y="188640"/>
            <a:ext cx="259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Huang</a:t>
            </a:r>
            <a:r>
              <a:rPr lang="cs-CZ" sz="2000" b="1" dirty="0" smtClean="0"/>
              <a:t> He – Žlutá řeka </a:t>
            </a:r>
            <a:endParaRPr lang="cs-CZ" sz="2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744072" y="14857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Čína – historická mapa</a:t>
            </a:r>
            <a:endParaRPr lang="cs-CZ" sz="20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124744"/>
            <a:ext cx="4896544" cy="482453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2" y="1124744"/>
            <a:ext cx="676875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07369" y="188640"/>
            <a:ext cx="259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Jing </a:t>
            </a:r>
            <a:r>
              <a:rPr lang="cs-CZ" sz="2000" b="1" dirty="0" err="1"/>
              <a:t>Č</a:t>
            </a:r>
            <a:r>
              <a:rPr lang="cs-CZ" sz="2000" b="1" dirty="0" err="1" smtClean="0"/>
              <a:t>eng</a:t>
            </a:r>
            <a:r>
              <a:rPr lang="cs-CZ" sz="2000" b="1" dirty="0" smtClean="0"/>
              <a:t> </a:t>
            </a:r>
            <a:endParaRPr lang="cs-CZ" sz="20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908720"/>
            <a:ext cx="4896544" cy="576063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908720"/>
            <a:ext cx="4615780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8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0" y="62359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dirty="0" err="1" smtClean="0"/>
              <a:t>Čeng</a:t>
            </a:r>
            <a:r>
              <a:rPr lang="cs-CZ" sz="3200" b="1" dirty="0" smtClean="0"/>
              <a:t> provedl </a:t>
            </a:r>
            <a:r>
              <a:rPr lang="cs-CZ" sz="3200" b="1" u="sng" dirty="0" smtClean="0">
                <a:solidFill>
                  <a:srgbClr val="FFFF00"/>
                </a:solidFill>
              </a:rPr>
              <a:t>reorganizaci říše </a:t>
            </a:r>
            <a:r>
              <a:rPr lang="cs-CZ" sz="3200" b="1" dirty="0" smtClean="0"/>
              <a:t>– rozdělil ji na </a:t>
            </a:r>
            <a:r>
              <a:rPr lang="cs-CZ" sz="3200" b="1" dirty="0" err="1" smtClean="0"/>
              <a:t>komanderie</a:t>
            </a:r>
            <a:r>
              <a:rPr lang="cs-CZ" sz="3200" b="1" dirty="0" smtClean="0"/>
              <a:t> a okresy,</a:t>
            </a:r>
            <a:br>
              <a:rPr lang="cs-CZ" sz="3200" b="1" dirty="0" smtClean="0"/>
            </a:br>
            <a:r>
              <a:rPr lang="cs-CZ" sz="3200" b="1" dirty="0" smtClean="0"/>
              <a:t>  určil úředníky, kteří byli za správu okresů odpovědni přímo jemu.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9336" y="2340169"/>
            <a:ext cx="12072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Vybudoval silnice, propojil okresy s hlavním městem Sien – </a:t>
            </a:r>
            <a:r>
              <a:rPr lang="cs-CZ" sz="3200" b="1" dirty="0" smtClean="0"/>
              <a:t>Jang,</a:t>
            </a:r>
            <a:br>
              <a:rPr lang="cs-CZ" sz="3200" b="1" dirty="0" smtClean="0"/>
            </a:br>
            <a:r>
              <a:rPr lang="cs-CZ" sz="3200" b="1" dirty="0" smtClean="0"/>
              <a:t>  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3996353"/>
            <a:ext cx="1231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</a:t>
            </a:r>
            <a:r>
              <a:rPr lang="cs-CZ" sz="3200" b="1" u="sng" dirty="0" smtClean="0">
                <a:solidFill>
                  <a:srgbClr val="FFFF00"/>
                </a:solidFill>
              </a:rPr>
              <a:t>Provedl reformu písma </a:t>
            </a:r>
            <a:r>
              <a:rPr lang="cs-CZ" sz="3200" b="1" dirty="0" smtClean="0"/>
              <a:t>( jednotná řada znaků).</a:t>
            </a:r>
            <a:endParaRPr lang="cs-CZ" sz="3200" b="1" u="sng" dirty="0" smtClean="0">
              <a:solidFill>
                <a:srgbClr val="FFFF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686802" y="75134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5229200"/>
            <a:ext cx="12288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Na obranu proti kočovníkům postavil </a:t>
            </a:r>
            <a:r>
              <a:rPr lang="cs-CZ" sz="3200" b="1" u="sng" dirty="0" smtClean="0">
                <a:solidFill>
                  <a:srgbClr val="FFFF00"/>
                </a:solidFill>
              </a:rPr>
              <a:t>„Velkou čínskou zeď</a:t>
            </a:r>
            <a:r>
              <a:rPr lang="cs-CZ" sz="3200" b="1" u="sng" dirty="0" smtClean="0">
                <a:solidFill>
                  <a:srgbClr val="FFFF00"/>
                </a:solidFill>
              </a:rPr>
              <a:t>.“</a:t>
            </a:r>
            <a:r>
              <a:rPr lang="cs-CZ" sz="3200" b="1" dirty="0" smtClean="0">
                <a:solidFill>
                  <a:srgbClr val="FFFF00"/>
                </a:solidFill>
              </a:rPr>
              <a:t> </a:t>
            </a:r>
            <a:r>
              <a:rPr lang="cs-CZ" sz="3200" b="1" dirty="0" smtClean="0"/>
              <a:t>(3000km)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05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67408" y="581745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>
                <a:solidFill>
                  <a:srgbClr val="FFFF00"/>
                </a:solidFill>
              </a:rPr>
              <a:t>Velká čínská zeď</a:t>
            </a:r>
            <a:endParaRPr lang="cs-CZ" sz="2000" b="1" u="sng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464152" y="576519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>
                <a:solidFill>
                  <a:srgbClr val="FFFF00"/>
                </a:solidFill>
              </a:rPr>
              <a:t>Vnitřek strážní věže </a:t>
            </a:r>
            <a:endParaRPr lang="cs-CZ" sz="2000" b="1" u="sng" dirty="0">
              <a:solidFill>
                <a:srgbClr val="FFFF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23266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764704"/>
            <a:ext cx="5846440" cy="486460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764704"/>
            <a:ext cx="5380856" cy="48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3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0" y="623590"/>
            <a:ext cx="12288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Císař vládl pomocí tisíců ministrů se </a:t>
            </a:r>
            <a:r>
              <a:rPr lang="cs-CZ" sz="3200" b="1" dirty="0" err="1" smtClean="0"/>
              <a:t>státn</a:t>
            </a:r>
            <a:r>
              <a:rPr lang="cs-CZ" sz="3200" b="1" dirty="0" smtClean="0"/>
              <a:t>. zkouškami, vojska a policie.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9336" y="1988840"/>
            <a:ext cx="12072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 </a:t>
            </a:r>
            <a:r>
              <a:rPr lang="cs-CZ" sz="3200" b="1" dirty="0"/>
              <a:t>Č</a:t>
            </a:r>
            <a:r>
              <a:rPr lang="cs-CZ" sz="3200" b="1" dirty="0" smtClean="0"/>
              <a:t>íně se velmi dařilo kultuře a vědě- zejména astron</a:t>
            </a:r>
            <a:r>
              <a:rPr lang="cs-CZ" sz="3200" b="1" dirty="0" smtClean="0"/>
              <a:t>omie, matematika, </a:t>
            </a:r>
            <a:r>
              <a:rPr lang="cs-CZ" sz="3200" b="1" u="sng" dirty="0" smtClean="0">
                <a:solidFill>
                  <a:srgbClr val="FFFF00"/>
                </a:solidFill>
              </a:rPr>
              <a:t>medicína ( akupunktura, celostní medicína).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3501008"/>
            <a:ext cx="12310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Nezávisle na okolním světě Čína vyráběla sklo, železo, střelný prach, </a:t>
            </a:r>
            <a:br>
              <a:rPr lang="cs-CZ" sz="3200" b="1" dirty="0" smtClean="0"/>
            </a:br>
            <a:r>
              <a:rPr lang="cs-CZ" sz="3200" b="1" dirty="0" smtClean="0"/>
              <a:t>   papír, porcelán, knihtisk, kompas, mlýny, </a:t>
            </a:r>
            <a:r>
              <a:rPr lang="cs-CZ" sz="3200" b="1" u="sng" dirty="0" smtClean="0">
                <a:solidFill>
                  <a:srgbClr val="FFFF00"/>
                </a:solidFill>
              </a:rPr>
              <a:t>hedvábí- Hedvábná stezka.</a:t>
            </a:r>
            <a:endParaRPr lang="cs-CZ" sz="3200" b="1" u="sng" dirty="0" smtClean="0">
              <a:solidFill>
                <a:srgbClr val="FFFF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686802" y="75134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5229200"/>
            <a:ext cx="12288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-Proslulí byli čínští </a:t>
            </a:r>
            <a:r>
              <a:rPr lang="cs-CZ" sz="3200" b="1" u="sng" dirty="0" smtClean="0">
                <a:solidFill>
                  <a:srgbClr val="FFFF00"/>
                </a:solidFill>
              </a:rPr>
              <a:t>filozofové – nejznámější –LAO-ć (Starý mistr) a  KONFUCIUS</a:t>
            </a:r>
            <a:r>
              <a:rPr lang="cs-CZ" sz="3200" b="1" dirty="0"/>
              <a:t> </a:t>
            </a:r>
            <a:r>
              <a:rPr lang="cs-CZ" sz="3200" b="1" dirty="0" smtClean="0"/>
              <a:t>– „Nečiň jiným, co nechceš aby činili tobě.“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03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980728"/>
            <a:ext cx="4896544" cy="568863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67408" y="11663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Laoć</a:t>
            </a:r>
            <a:r>
              <a:rPr lang="cs-CZ" sz="2400" b="1" dirty="0" smtClean="0"/>
              <a:t> – Starý mistr- zakladatel </a:t>
            </a:r>
            <a:r>
              <a:rPr lang="cs-CZ" sz="2400" b="1" dirty="0" err="1" smtClean="0"/>
              <a:t>taoismu,autoe</a:t>
            </a:r>
            <a:r>
              <a:rPr lang="cs-CZ" sz="2400" b="1" dirty="0" smtClean="0"/>
              <a:t> „Knihy ctností“</a:t>
            </a:r>
            <a:endParaRPr 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980728"/>
            <a:ext cx="5112568" cy="568863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536160" y="11663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Konfucius- zakladatel </a:t>
            </a:r>
            <a:r>
              <a:rPr lang="cs-CZ" sz="2400" b="1" dirty="0" err="1" smtClean="0"/>
              <a:t>konfucianosmu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73583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2028</TotalTime>
  <Words>227</Words>
  <Application>Microsoft Office PowerPoint</Application>
  <PresentationFormat>Širokoúhlá obrazovka</PresentationFormat>
  <Paragraphs>25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 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Iva</cp:lastModifiedBy>
  <cp:revision>250</cp:revision>
  <dcterms:created xsi:type="dcterms:W3CDTF">2014-02-07T15:47:24Z</dcterms:created>
  <dcterms:modified xsi:type="dcterms:W3CDTF">2015-02-04T19:42:31Z</dcterms:modified>
</cp:coreProperties>
</file>