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74" r:id="rId4"/>
    <p:sldId id="272" r:id="rId5"/>
    <p:sldId id="275" r:id="rId6"/>
    <p:sldId id="273" r:id="rId7"/>
    <p:sldId id="276" r:id="rId8"/>
    <p:sldId id="277" r:id="rId9"/>
    <p:sldId id="27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>
      <p:cViewPr varScale="1">
        <p:scale>
          <a:sx n="86" d="100"/>
          <a:sy n="86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839416" y="1524848"/>
            <a:ext cx="9289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u="sng" dirty="0">
                <a:solidFill>
                  <a:srgbClr val="FFFF00"/>
                </a:solidFill>
                <a:latin typeface="Gill Sans Ultra Bold" panose="020B0A02020104020203" pitchFamily="34" charset="-18"/>
              </a:rPr>
              <a:t>Evropské země ve vrcholném středověku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472264" y="2606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Mgr. Ivana Zelenková</a:t>
            </a:r>
            <a:br>
              <a:rPr lang="cs-CZ" dirty="0"/>
            </a:br>
            <a:r>
              <a:rPr lang="cs-CZ" dirty="0"/>
              <a:t>12.1.2015, Dějepis   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423592" y="2648233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983432" y="4005064"/>
            <a:ext cx="9865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u="sng" dirty="0"/>
              <a:t>Císařství a </a:t>
            </a:r>
            <a:r>
              <a:rPr lang="cs-CZ" sz="4800" b="1" u="sng" dirty="0" err="1"/>
              <a:t>papežství,říše</a:t>
            </a:r>
            <a:r>
              <a:rPr lang="cs-CZ" sz="4800" b="1" u="sng" dirty="0"/>
              <a:t> </a:t>
            </a:r>
            <a:r>
              <a:rPr lang="cs-CZ" sz="4800" b="1" u="sng" dirty="0" err="1"/>
              <a:t>Štaufů</a:t>
            </a:r>
            <a:endParaRPr lang="cs-CZ" sz="4800" b="1" u="sng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3392" y="1460977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620688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Wormský konkordát r.1122 zajistil rovnováhu mezi císařstvím a</a:t>
            </a:r>
            <a:br>
              <a:rPr lang="cs-CZ" sz="3200" b="1" dirty="0"/>
            </a:br>
            <a:r>
              <a:rPr lang="cs-CZ" sz="3200" b="1" dirty="0"/>
              <a:t>    papežstvím (investitura) jen krátce. Papežství usilovalo o nadvládu.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276872"/>
            <a:ext cx="1236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 Největších úspěchů dosáhl </a:t>
            </a:r>
            <a:r>
              <a:rPr lang="cs-CZ" sz="3200" b="1" u="sng" dirty="0">
                <a:solidFill>
                  <a:srgbClr val="FFFF00"/>
                </a:solidFill>
              </a:rPr>
              <a:t>papež Inocenc III.</a:t>
            </a:r>
            <a:r>
              <a:rPr lang="cs-CZ" sz="3200" b="1" dirty="0"/>
              <a:t> (1198-1216)-mnoho evropských králů ho uznalo za lenního pána.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72008" y="3933056"/>
            <a:ext cx="1236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- </a:t>
            </a:r>
            <a:r>
              <a:rPr lang="cs-CZ" sz="3200" b="1" dirty="0"/>
              <a:t>Měl obrovský majetek, moc a chtěl rozhodovat o obsazení císařského trůnu.</a:t>
            </a:r>
            <a:r>
              <a:rPr lang="cs-CZ" sz="2800" b="1" dirty="0"/>
              <a:t> </a:t>
            </a:r>
            <a:r>
              <a:rPr lang="cs-CZ" sz="3200" b="1" dirty="0"/>
              <a:t>Proti němu se postavili císař Svaté říše římské, francouzský král.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24680" y="5724545"/>
            <a:ext cx="1274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</a:t>
            </a:r>
            <a:r>
              <a:rPr lang="cs-CZ" sz="3200" b="1" u="sng" dirty="0">
                <a:solidFill>
                  <a:srgbClr val="FFFF00"/>
                </a:solidFill>
              </a:rPr>
              <a:t>Ve 12.st. se prosadil ve Sv. říši římské rod </a:t>
            </a:r>
            <a:r>
              <a:rPr lang="cs-CZ" sz="3200" b="1" u="sng" dirty="0" err="1">
                <a:solidFill>
                  <a:srgbClr val="FFFF00"/>
                </a:solidFill>
              </a:rPr>
              <a:t>Štaufů</a:t>
            </a:r>
            <a:r>
              <a:rPr lang="cs-CZ" sz="3200" b="1" u="sng" dirty="0">
                <a:solidFill>
                  <a:srgbClr val="FFFF00"/>
                </a:solidFill>
              </a:rPr>
              <a:t>- boj o Itálii s papežem. </a:t>
            </a:r>
          </a:p>
        </p:txBody>
      </p:sp>
    </p:spTree>
    <p:extLst>
      <p:ext uri="{BB962C8B-B14F-4D97-AF65-F5344CB8AC3E}">
        <p14:creationId xmlns:p14="http://schemas.microsoft.com/office/powerpoint/2010/main" val="370824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980728"/>
            <a:ext cx="5400600" cy="576064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11424" y="33265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/>
              <a:t>Jeho Svatost – Inocenc III.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1412776"/>
            <a:ext cx="4824536" cy="446449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968208" y="40466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/>
              <a:t>Znak</a:t>
            </a:r>
          </a:p>
        </p:txBody>
      </p:sp>
    </p:spTree>
    <p:extLst>
      <p:ext uri="{BB962C8B-B14F-4D97-AF65-F5344CB8AC3E}">
        <p14:creationId xmlns:p14="http://schemas.microsoft.com/office/powerpoint/2010/main" val="56621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3392" y="1460977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620688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 Jedním z nejmocnějších císařů z rodu </a:t>
            </a:r>
            <a:r>
              <a:rPr lang="cs-CZ" sz="3200" b="1" u="sng" dirty="0" err="1">
                <a:solidFill>
                  <a:srgbClr val="FFFF00"/>
                </a:solidFill>
              </a:rPr>
              <a:t>Štaufů</a:t>
            </a:r>
            <a:r>
              <a:rPr lang="cs-CZ" sz="3200" b="1" u="sng" dirty="0">
                <a:solidFill>
                  <a:srgbClr val="FFFF00"/>
                </a:solidFill>
              </a:rPr>
              <a:t> se stal Fridrich I. (1152-1190) nazývaný </a:t>
            </a:r>
            <a:r>
              <a:rPr lang="cs-CZ" sz="3200" b="1" u="sng" dirty="0" err="1">
                <a:solidFill>
                  <a:srgbClr val="FFFF00"/>
                </a:solidFill>
              </a:rPr>
              <a:t>Barbarosa</a:t>
            </a:r>
            <a:r>
              <a:rPr lang="cs-CZ" sz="3200" b="1" u="sng" dirty="0">
                <a:solidFill>
                  <a:srgbClr val="FFFF00"/>
                </a:solidFill>
              </a:rPr>
              <a:t> ( Rudovous).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2276872"/>
            <a:ext cx="1236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Pokládal se za nástupce Karla Velikého – nejprve chtěl ovládnout Itálii-severoitalská města podřídila, ale daně neplatila.</a:t>
            </a:r>
            <a:endParaRPr lang="cs-CZ" sz="32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-72008" y="3861048"/>
            <a:ext cx="1236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-</a:t>
            </a:r>
            <a:r>
              <a:rPr lang="cs-CZ" sz="3200" b="1" dirty="0"/>
              <a:t> Největší úspěch - oženil svého syna s dědičkou trůnu království obojí </a:t>
            </a:r>
            <a:r>
              <a:rPr lang="cs-CZ" sz="3200" b="1" dirty="0" err="1"/>
              <a:t>Sicilie</a:t>
            </a:r>
            <a:r>
              <a:rPr lang="cs-CZ" sz="3200" b="1" dirty="0"/>
              <a:t> (zdědila </a:t>
            </a:r>
            <a:r>
              <a:rPr lang="cs-CZ" sz="3200" b="1" dirty="0" err="1"/>
              <a:t>Sicilii</a:t>
            </a:r>
            <a:r>
              <a:rPr lang="cs-CZ" sz="3200" b="1" dirty="0"/>
              <a:t> a část Itálie). Na trůn zde nastoupil </a:t>
            </a:r>
            <a:r>
              <a:rPr lang="cs-CZ" sz="3200" b="1" u="sng" dirty="0">
                <a:solidFill>
                  <a:srgbClr val="FFFF00"/>
                </a:solidFill>
              </a:rPr>
              <a:t>vnuk Fridrich II.</a:t>
            </a:r>
            <a:r>
              <a:rPr lang="cs-CZ" sz="3200" b="1" dirty="0"/>
              <a:t> </a:t>
            </a:r>
            <a:r>
              <a:rPr lang="cs-CZ" sz="2800" b="1" dirty="0"/>
              <a:t>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54452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Fridrich II. měl složitou situaci uvnitř říše – trůn nebyl dědičný, ale</a:t>
            </a:r>
            <a:br>
              <a:rPr lang="cs-CZ" sz="3200" b="1" dirty="0"/>
            </a:br>
            <a:r>
              <a:rPr lang="cs-CZ" sz="3200" b="1" dirty="0"/>
              <a:t>  volitelný – šlechta ho nechtěla přijmout – </a:t>
            </a:r>
            <a:r>
              <a:rPr lang="cs-CZ" sz="3200" b="1" u="sng" dirty="0">
                <a:solidFill>
                  <a:srgbClr val="FFFF00"/>
                </a:solidFill>
              </a:rPr>
              <a:t>rod </a:t>
            </a:r>
            <a:r>
              <a:rPr lang="cs-CZ" sz="3200" b="1" u="sng" dirty="0" err="1">
                <a:solidFill>
                  <a:srgbClr val="FFFF00"/>
                </a:solidFill>
              </a:rPr>
              <a:t>Welfů</a:t>
            </a:r>
            <a:r>
              <a:rPr lang="cs-CZ" sz="3200" b="1" u="sng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83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836712"/>
            <a:ext cx="4608512" cy="583264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343472" y="18864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/>
              <a:t>Fridrich I. Barbarossa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836712"/>
            <a:ext cx="5400600" cy="583264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28048" y="188640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/>
              <a:t>Fridrich I. s manželkou Beatrici Burgundskou</a:t>
            </a:r>
          </a:p>
        </p:txBody>
      </p:sp>
    </p:spTree>
    <p:extLst>
      <p:ext uri="{BB962C8B-B14F-4D97-AF65-F5344CB8AC3E}">
        <p14:creationId xmlns:p14="http://schemas.microsoft.com/office/powerpoint/2010/main" val="284941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3392" y="1460977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620688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Nastoupil na trůn jako velmi mladý – dosadil ho papež Inocenc III.</a:t>
            </a:r>
            <a:br>
              <a:rPr lang="cs-CZ" sz="3200" b="1" dirty="0"/>
            </a:br>
            <a:r>
              <a:rPr lang="cs-CZ" sz="3200" b="1" dirty="0"/>
              <a:t>  ( doufal v jeho poddajnost)- ctižádostivý, pokračoval v boji o Itálii.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24680" y="2276872"/>
            <a:ext cx="1236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Nastal tvrdý odpor papežů – vyloučen z církve, Německu nastal chaos</a:t>
            </a:r>
            <a:br>
              <a:rPr lang="cs-CZ" sz="3200" b="1" dirty="0"/>
            </a:br>
            <a:r>
              <a:rPr lang="cs-CZ" sz="3200" b="1" dirty="0"/>
              <a:t>  šlechta zabrala královský majetek. r. 1250 Fridrich II. umírá.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72008" y="3933056"/>
            <a:ext cx="1236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Po vymření </a:t>
            </a:r>
            <a:r>
              <a:rPr lang="cs-CZ" sz="3200" b="1" dirty="0" err="1"/>
              <a:t>Štaufů</a:t>
            </a:r>
            <a:r>
              <a:rPr lang="cs-CZ" sz="3200" b="1" dirty="0"/>
              <a:t> (pol.13.st.) nastalo ve Svaté říši římské bezvládí- střídání bezvýznamných králů tzv. </a:t>
            </a:r>
            <a:r>
              <a:rPr lang="cs-CZ" sz="3200" b="1" u="sng" dirty="0">
                <a:solidFill>
                  <a:srgbClr val="FFFF00"/>
                </a:solidFill>
              </a:rPr>
              <a:t>politická roztříštěnost</a:t>
            </a:r>
            <a:r>
              <a:rPr lang="cs-CZ" sz="3200" b="1" dirty="0"/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544522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Šlechta chtěla zvolit panovníka – odmítli Přemysla Otakara II.- příliš mocný, zvolili </a:t>
            </a:r>
            <a:r>
              <a:rPr lang="cs-CZ" sz="3200" b="1" u="sng" dirty="0">
                <a:solidFill>
                  <a:srgbClr val="FFFF00"/>
                </a:solidFill>
              </a:rPr>
              <a:t>Rudolfa I. Habsburského (vládl 1273-1291)</a:t>
            </a:r>
            <a:r>
              <a:rPr lang="cs-CZ" sz="3200" b="1" dirty="0"/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3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052736"/>
            <a:ext cx="4896544" cy="561662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127448" y="26064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/>
              <a:t>Fridrich II.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980728"/>
            <a:ext cx="5112568" cy="568863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824192" y="40466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/>
              <a:t>Rudolf I. Habsburský</a:t>
            </a:r>
          </a:p>
        </p:txBody>
      </p:sp>
    </p:spTree>
    <p:extLst>
      <p:ext uri="{BB962C8B-B14F-4D97-AF65-F5344CB8AC3E}">
        <p14:creationId xmlns:p14="http://schemas.microsoft.com/office/powerpoint/2010/main" val="204645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071664" y="4462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Vyplň vodorovně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464152" y="-99392"/>
            <a:ext cx="472784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1.Dvojpapežství : S - - - - - .</a:t>
            </a:r>
          </a:p>
          <a:p>
            <a:r>
              <a:rPr lang="cs-CZ" sz="2400" b="1" dirty="0"/>
              <a:t>2. Nejvlivnější papež :</a:t>
            </a:r>
            <a:br>
              <a:rPr lang="cs-CZ" sz="2400" b="1" dirty="0"/>
            </a:br>
            <a:r>
              <a:rPr lang="cs-CZ" sz="2400" b="1" dirty="0"/>
              <a:t>    I - - - - - -  III. </a:t>
            </a:r>
          </a:p>
          <a:p>
            <a:r>
              <a:rPr lang="cs-CZ" sz="2400" b="1" dirty="0"/>
              <a:t>3. Normanský vévoda zvaný </a:t>
            </a:r>
            <a:br>
              <a:rPr lang="cs-CZ" sz="2400" b="1" dirty="0"/>
            </a:br>
            <a:r>
              <a:rPr lang="cs-CZ" sz="2400" b="1" dirty="0"/>
              <a:t>    Dobyvatel :  V - - - - .</a:t>
            </a:r>
          </a:p>
          <a:p>
            <a:r>
              <a:rPr lang="cs-CZ" sz="2400" b="1" dirty="0"/>
              <a:t>4. Říše kde vládl rod </a:t>
            </a:r>
            <a:r>
              <a:rPr lang="cs-CZ" sz="2400" b="1" dirty="0" err="1"/>
              <a:t>Štaufů</a:t>
            </a:r>
            <a:r>
              <a:rPr lang="cs-CZ" sz="2400" b="1" dirty="0"/>
              <a:t>:</a:t>
            </a:r>
            <a:br>
              <a:rPr lang="cs-CZ" sz="2400" b="1" dirty="0"/>
            </a:br>
            <a:r>
              <a:rPr lang="cs-CZ" sz="2400" b="1" dirty="0"/>
              <a:t>     N - - - - - - .</a:t>
            </a:r>
          </a:p>
          <a:p>
            <a:r>
              <a:rPr lang="cs-CZ" sz="2400" b="1" dirty="0"/>
              <a:t>5.  S - - - -  říše římská</a:t>
            </a:r>
          </a:p>
          <a:p>
            <a:r>
              <a:rPr lang="cs-CZ" sz="2400" b="1" dirty="0"/>
              <a:t>6. Říšský trůn nebyl dědičný, ale </a:t>
            </a:r>
            <a:br>
              <a:rPr lang="cs-CZ" sz="2400" b="1" dirty="0"/>
            </a:br>
            <a:r>
              <a:rPr lang="cs-CZ" sz="2400" b="1" dirty="0"/>
              <a:t>     v - - - - - - - - .</a:t>
            </a:r>
          </a:p>
          <a:p>
            <a:r>
              <a:rPr lang="cs-CZ" sz="2400" b="1" dirty="0"/>
              <a:t>7. Zástupce rodu </a:t>
            </a:r>
            <a:r>
              <a:rPr lang="cs-CZ" sz="2400" b="1" dirty="0" err="1"/>
              <a:t>Štaufů</a:t>
            </a:r>
            <a:r>
              <a:rPr lang="cs-CZ" sz="2400" b="1" dirty="0"/>
              <a:t>: </a:t>
            </a:r>
            <a:br>
              <a:rPr lang="cs-CZ" sz="2400" b="1" dirty="0"/>
            </a:br>
            <a:r>
              <a:rPr lang="cs-CZ" sz="2400" b="1" dirty="0"/>
              <a:t>     F - - - - - -  II. </a:t>
            </a:r>
          </a:p>
          <a:p>
            <a:r>
              <a:rPr lang="cs-CZ" sz="2400" b="1" dirty="0"/>
              <a:t>8. Na uvolněný trůn Svaté říše</a:t>
            </a:r>
            <a:br>
              <a:rPr lang="cs-CZ" sz="2400" b="1" dirty="0"/>
            </a:br>
            <a:r>
              <a:rPr lang="cs-CZ" sz="2400" b="1" dirty="0"/>
              <a:t>     římské chtěl nastoupit Přemysl</a:t>
            </a:r>
            <a:br>
              <a:rPr lang="cs-CZ" sz="2400" b="1" dirty="0"/>
            </a:br>
            <a:r>
              <a:rPr lang="cs-CZ" sz="2400" b="1" dirty="0"/>
              <a:t>     O - - - - -  II.-český král. </a:t>
            </a:r>
          </a:p>
          <a:p>
            <a:r>
              <a:rPr lang="cs-CZ" sz="2400" b="1" dirty="0"/>
              <a:t>9. Nejmocnější rod Německa:</a:t>
            </a:r>
            <a:br>
              <a:rPr lang="cs-CZ" sz="2400" b="1" dirty="0"/>
            </a:br>
            <a:r>
              <a:rPr lang="cs-CZ" sz="2400" b="1" dirty="0"/>
              <a:t>    Š - - - - - - -  .</a:t>
            </a:r>
          </a:p>
          <a:p>
            <a:r>
              <a:rPr lang="cs-CZ" sz="2400" b="1" dirty="0"/>
              <a:t>10. Nastupující rod: H - - - - - - - - - - .</a:t>
            </a:r>
          </a:p>
          <a:p>
            <a:r>
              <a:rPr lang="cs-CZ" sz="2400" b="1" dirty="0"/>
              <a:t>11. Fridrich I. B - - - - - - - - . 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7" y="764704"/>
            <a:ext cx="7272807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2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59896" y="116632"/>
            <a:ext cx="145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Řešení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835218"/>
            <a:ext cx="11161240" cy="590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870</TotalTime>
  <Words>522</Words>
  <Application>Microsoft Office PowerPoint</Application>
  <PresentationFormat>Širokoúhlá obrazovka</PresentationFormat>
  <Paragraphs>34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Gill Sans Ultra Bold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Ivana Zelenková</cp:lastModifiedBy>
  <cp:revision>143</cp:revision>
  <dcterms:created xsi:type="dcterms:W3CDTF">2014-02-05T17:07:28Z</dcterms:created>
  <dcterms:modified xsi:type="dcterms:W3CDTF">2021-01-18T07:48:40Z</dcterms:modified>
</cp:coreProperties>
</file>