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91" r:id="rId3"/>
    <p:sldId id="292" r:id="rId4"/>
    <p:sldId id="293" r:id="rId5"/>
    <p:sldId id="294" r:id="rId6"/>
    <p:sldId id="295" r:id="rId7"/>
    <p:sldId id="297" r:id="rId8"/>
    <p:sldId id="296" r:id="rId9"/>
    <p:sldId id="298" r:id="rId10"/>
    <p:sldId id="299" r:id="rId11"/>
    <p:sldId id="28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0305" autoAdjust="0"/>
  </p:normalViewPr>
  <p:slideViewPr>
    <p:cSldViewPr>
      <p:cViewPr varScale="1">
        <p:scale>
          <a:sx n="79" d="100"/>
          <a:sy n="79" d="100"/>
        </p:scale>
        <p:origin x="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1530-3616-492D-AD4C-14AD9706DF69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A0B8-936C-40EB-998F-725A6422D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115A3-1E34-4D01-8B1A-B769E45A476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E5478-E174-4FFF-A7D6-F1EED00513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5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63EB3D-684E-4608-BC02-0985F4ACF151}" type="datetimeFigureOut">
              <a:rPr lang="cs-CZ" smtClean="0"/>
              <a:t>25.4.2017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ratys%C5%82aw1.jpg" TargetMode="External"/><Relationship Id="rId2" Type="http://schemas.openxmlformats.org/officeDocument/2006/relationships/hyperlink" Target="http://www.rozhlas.cz/toulky/vysila_praha/_zprava/30027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ozhlas.cz/toulky/vysila_praha/_zprava/0041-schuzka-28-04-1996-boleslav-i-receny-ukrutny--299877" TargetMode="External"/><Relationship Id="rId5" Type="http://schemas.openxmlformats.org/officeDocument/2006/relationships/hyperlink" Target="http://catholica.cz/?id=4696" TargetMode="External"/><Relationship Id="rId4" Type="http://schemas.openxmlformats.org/officeDocument/2006/relationships/hyperlink" Target="http://commons.wikimedia.org/wiki/File:Kn%C3%AD%C5%BEe_Spytihn%C4%9Bv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88640"/>
            <a:ext cx="3967708" cy="10801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2056686"/>
            <a:ext cx="87849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400" b="1" dirty="0">
                <a:solidFill>
                  <a:srgbClr val="FF0000"/>
                </a:solidFill>
                <a:latin typeface="Calibri" panose="020F0502020204030204"/>
              </a:rPr>
              <a:t/>
            </a:r>
            <a:br>
              <a:rPr lang="cs-CZ" sz="4400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cs-CZ" sz="4400" b="1" u="sng" dirty="0" smtClean="0">
                <a:solidFill>
                  <a:srgbClr val="FF0000"/>
                </a:solidFill>
                <a:latin typeface="Calibri" panose="020F0502020204030204"/>
              </a:rPr>
              <a:t>První panovníci v českých zemích</a:t>
            </a:r>
            <a:endParaRPr lang="cs-CZ" sz="4400" b="1" u="sng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/>
            <a:endParaRPr lang="cs-CZ" sz="4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Prezentace</a:t>
            </a:r>
          </a:p>
          <a:p>
            <a:pPr lvl="0"/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Ivana Zelenková</a:t>
            </a:r>
            <a:endParaRPr lang="cs-CZ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Dějepis 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třída</a:t>
            </a:r>
          </a:p>
          <a:p>
            <a:pPr lvl="0"/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EU - 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5- </a:t>
            </a:r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Přehled panovníků v 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Čechách</a:t>
            </a:r>
          </a:p>
          <a:p>
            <a:pPr lvl="0"/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EU-5-2- První panovníci v českých zemích</a:t>
            </a:r>
            <a:endParaRPr lang="cs-CZ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54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91880" y="33265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Opakování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124744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1. První historicky doložený </a:t>
            </a:r>
            <a:br>
              <a:rPr lang="cs-CZ" sz="2800" b="1" dirty="0" smtClean="0"/>
            </a:br>
            <a:r>
              <a:rPr lang="cs-CZ" sz="2800" b="1" dirty="0" smtClean="0"/>
              <a:t>   Přemyslovský kníže se jmenoval ….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278092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2. Vratislavova manželka se jmenovala…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371703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3. Václav byl synem ………..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79715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4. Boleslav zavraždil Václava ve městě..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566124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5. Slavníkovci byli vyvražděni r. ………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60232" y="11247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Bořivoj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60232" y="278092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Drahomíra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04248" y="37170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Vratislava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7971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Stará Boleslav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04248" y="566124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r.995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Zdroje :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93252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 Č.1 </a:t>
            </a:r>
            <a:r>
              <a:rPr lang="cs-CZ" dirty="0"/>
              <a:t>JIŘINA LOCKEROVÁ. www.rozhlas.cz [online]. [cit. 12.2.2014]. Dostupný na WWW: </a:t>
            </a:r>
            <a:r>
              <a:rPr lang="cs-CZ" dirty="0">
                <a:hlinkClick r:id="rId2"/>
              </a:rPr>
              <a:t>http://www.rozhlas.cz/toulky/vysila_praha/_</a:t>
            </a:r>
            <a:r>
              <a:rPr lang="cs-CZ" dirty="0" smtClean="0">
                <a:hlinkClick r:id="rId2"/>
              </a:rPr>
              <a:t>zprava/300277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287674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Obr.č.3</a:t>
            </a:r>
            <a:r>
              <a:rPr lang="cs-CZ" dirty="0" smtClean="0"/>
              <a:t>- </a:t>
            </a:r>
            <a:r>
              <a:rPr lang="cs-CZ" dirty="0"/>
              <a:t>NEZNÁMÝ. wikipedie [online]. [cit. 12.2.2014].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commons.wikimedia.org/wiki/File:Wratys%C5%82aw1.jpg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167119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Obr.č.2</a:t>
            </a:r>
            <a:r>
              <a:rPr lang="cs-CZ" dirty="0"/>
              <a:t> -NEZNÁMÝ. wikipedie [online]. [cit. 12.2.2014]. Dostupný na WWW: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commons.wikimedia.org/wiki/File:Kn%C3%AD%C5%BEe_Spytihn%C4%9Bv.jpg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39330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Obr.č.4</a:t>
            </a:r>
            <a:r>
              <a:rPr lang="cs-CZ" dirty="0"/>
              <a:t> NEZNÁMÝ. www.catilica.cz [online]. [cit. 12.2.2014]. Dostupný na WWW: </a:t>
            </a:r>
            <a:r>
              <a:rPr lang="cs-CZ" dirty="0">
                <a:hlinkClick r:id="rId5"/>
              </a:rPr>
              <a:t>http://catholica.cz/?</a:t>
            </a:r>
            <a:r>
              <a:rPr lang="cs-CZ" dirty="0" smtClean="0">
                <a:hlinkClick r:id="rId5"/>
              </a:rPr>
              <a:t>id=4696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48691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Obr.č</a:t>
            </a:r>
            <a:r>
              <a:rPr lang="cs-CZ" b="1" dirty="0" smtClean="0"/>
              <a:t>. 5</a:t>
            </a:r>
            <a:r>
              <a:rPr lang="cs-CZ" dirty="0"/>
              <a:t> -NEZNÁMÝ. www.rozhlas.ccz [online]. [cit. 12.2.2014]. Dostupný na WWW: </a:t>
            </a:r>
            <a:r>
              <a:rPr lang="cs-CZ" dirty="0">
                <a:hlinkClick r:id="rId6"/>
              </a:rPr>
              <a:t>http://www.rozhlas.cz/toulky/vysila_praha/_zprava/0041-schuzka-28-04-1996-boleslav-i-receny-ukrutny--</a:t>
            </a:r>
            <a:r>
              <a:rPr lang="cs-CZ" dirty="0" smtClean="0">
                <a:hlinkClick r:id="rId6"/>
              </a:rPr>
              <a:t>299877</a:t>
            </a:r>
            <a:endParaRPr lang="cs-CZ" dirty="0" smtClean="0"/>
          </a:p>
          <a:p>
            <a:r>
              <a:rPr lang="cs-CZ" dirty="0" smtClean="0"/>
              <a:t>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16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88641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400" dirty="0">
                <a:solidFill>
                  <a:prstClr val="black"/>
                </a:solidFill>
                <a:latin typeface="Calibri" panose="020F0502020204030204"/>
              </a:rPr>
              <a:t>EU </a:t>
            </a:r>
            <a:r>
              <a:rPr lang="cs-CZ" sz="1400" dirty="0" smtClean="0">
                <a:solidFill>
                  <a:prstClr val="black"/>
                </a:solidFill>
                <a:latin typeface="Calibri" panose="020F0502020204030204"/>
              </a:rPr>
              <a:t>5– Přehled panovníků v Čechách</a:t>
            </a:r>
            <a:endParaRPr lang="cs-CZ" sz="1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/>
            <a:r>
              <a:rPr lang="cs-CZ" sz="1400" dirty="0" smtClean="0">
                <a:solidFill>
                  <a:prstClr val="black"/>
                </a:solidFill>
                <a:latin typeface="Calibri" panose="020F0502020204030204"/>
              </a:rPr>
              <a:t>EU-5-1 První čeští panovníci </a:t>
            </a:r>
            <a:r>
              <a:rPr lang="cs-CZ" sz="140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cs-CZ" sz="1400" dirty="0" smtClean="0">
                <a:solidFill>
                  <a:prstClr val="black"/>
                </a:solidFill>
                <a:latin typeface="Calibri" panose="020F0502020204030204"/>
              </a:rPr>
              <a:t>DĚJEPIS 7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47270"/>
              </p:ext>
            </p:extLst>
          </p:nvPr>
        </p:nvGraphicFramePr>
        <p:xfrm>
          <a:off x="1907704" y="836710"/>
          <a:ext cx="5976664" cy="591444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16224"/>
                <a:gridCol w="3960440"/>
              </a:tblGrid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se seznámí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přehledem prvních panovníků v českých zemích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Ivana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Zelenková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 se naučí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orientovat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 historii a určí první panovníky českých zemí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Přemyslovci, Slavníkovci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10.2. 2014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Středověk, ALBRA 2011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5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8" y="26064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Kníže  </a:t>
            </a:r>
            <a:r>
              <a:rPr lang="cs-CZ" sz="2800" b="1" u="sng" dirty="0"/>
              <a:t>BOŘIVOJ (r.855-894)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05273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Čechy nebyly v </a:t>
            </a:r>
            <a:r>
              <a:rPr lang="cs-CZ" sz="2800" b="1" u="sng" dirty="0" smtClean="0">
                <a:solidFill>
                  <a:srgbClr val="FF0000"/>
                </a:solidFill>
              </a:rPr>
              <a:t>9. stol</a:t>
            </a:r>
            <a:r>
              <a:rPr lang="cs-CZ" sz="2800" b="1" dirty="0" smtClean="0"/>
              <a:t>. sjednoceny, existence</a:t>
            </a:r>
            <a:br>
              <a:rPr lang="cs-CZ" sz="2800" b="1" dirty="0" smtClean="0"/>
            </a:br>
            <a:r>
              <a:rPr lang="cs-CZ" sz="2800" b="1" dirty="0" smtClean="0"/>
              <a:t>  několika knížectví- </a:t>
            </a:r>
            <a:r>
              <a:rPr lang="cs-CZ" sz="2800" b="1" u="sng" dirty="0" smtClean="0">
                <a:solidFill>
                  <a:srgbClr val="FF0000"/>
                </a:solidFill>
              </a:rPr>
              <a:t>nejvíce se prosadili </a:t>
            </a:r>
            <a:r>
              <a:rPr lang="cs-CZ" sz="2800" b="1" u="sng" dirty="0">
                <a:solidFill>
                  <a:srgbClr val="FF0000"/>
                </a:solidFill>
              </a:rPr>
              <a:t>P</a:t>
            </a:r>
            <a:r>
              <a:rPr lang="cs-CZ" sz="2800" b="1" u="sng" dirty="0" smtClean="0">
                <a:solidFill>
                  <a:srgbClr val="FF0000"/>
                </a:solidFill>
              </a:rPr>
              <a:t>řemyslovci</a:t>
            </a:r>
            <a:r>
              <a:rPr lang="cs-CZ" sz="2800" b="1" dirty="0" smtClean="0"/>
              <a:t>.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263691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</a:t>
            </a:r>
            <a:r>
              <a:rPr lang="cs-CZ" sz="2800" b="1" u="sng" dirty="0" smtClean="0"/>
              <a:t>Bořivoj</a:t>
            </a:r>
            <a:r>
              <a:rPr lang="cs-CZ" sz="2800" b="1" u="sng" dirty="0"/>
              <a:t>, </a:t>
            </a:r>
            <a:r>
              <a:rPr lang="cs-CZ" sz="2800" b="1" u="sng" dirty="0" smtClean="0"/>
              <a:t>první historicky </a:t>
            </a:r>
            <a:r>
              <a:rPr lang="cs-CZ" sz="2800" b="1" u="sng" dirty="0"/>
              <a:t>doložený </a:t>
            </a:r>
            <a:r>
              <a:rPr lang="cs-CZ" sz="2800" b="1" u="sng" dirty="0" smtClean="0"/>
              <a:t>panovník</a:t>
            </a:r>
            <a:r>
              <a:rPr lang="cs-CZ" sz="2800" b="1" dirty="0" smtClean="0"/>
              <a:t>,</a:t>
            </a:r>
            <a:r>
              <a:rPr lang="cs-CZ" sz="2800" b="1" dirty="0"/>
              <a:t> </a:t>
            </a:r>
            <a:r>
              <a:rPr lang="cs-CZ" sz="2800" b="1" dirty="0" smtClean="0"/>
              <a:t>žena Ludmila, synové Spytihněv a Vratislav.</a:t>
            </a:r>
            <a:endParaRPr lang="cs-CZ" sz="2800" b="1" dirty="0"/>
          </a:p>
          <a:p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3916213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 </a:t>
            </a:r>
            <a:r>
              <a:rPr lang="cs-CZ" sz="2800" b="1" u="sng" dirty="0"/>
              <a:t>B</a:t>
            </a:r>
            <a:r>
              <a:rPr lang="cs-CZ" sz="2800" b="1" u="sng" dirty="0" smtClean="0"/>
              <a:t>yl pokřtěn na dvoře Svatopluka</a:t>
            </a:r>
            <a:r>
              <a:rPr lang="cs-CZ" sz="2800" b="1" dirty="0" smtClean="0"/>
              <a:t>-uznal tím svrchovanost</a:t>
            </a:r>
            <a:r>
              <a:rPr lang="cs-CZ" sz="2800" b="1" dirty="0"/>
              <a:t> </a:t>
            </a:r>
            <a:r>
              <a:rPr lang="cs-CZ" sz="2800" b="1" dirty="0" smtClean="0"/>
              <a:t>Svatoplukovu - pověřen </a:t>
            </a:r>
            <a:r>
              <a:rPr lang="cs-CZ" sz="2800" b="1" dirty="0"/>
              <a:t>vládou </a:t>
            </a:r>
            <a:r>
              <a:rPr lang="cs-CZ" sz="2800" b="1" dirty="0" smtClean="0"/>
              <a:t>nad českými knížaty.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64208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Původní sídlo Bořivoje-Levý Hradec, úmrtí r.894.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769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4320479" cy="532738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87624" y="598121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Obr.č.1 –kníže Bořivoj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60648"/>
            <a:ext cx="2880320" cy="532738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8144" y="598121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Obr.č.2-kníže Spytihněv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599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11663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Kníže SPYTIHNĚV  I. (894-915)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2474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Z</a:t>
            </a:r>
            <a:r>
              <a:rPr lang="cs-CZ" sz="2800" b="1" dirty="0" smtClean="0"/>
              <a:t> Levého</a:t>
            </a:r>
            <a:r>
              <a:rPr lang="cs-CZ" sz="2800" b="1" dirty="0"/>
              <a:t> </a:t>
            </a:r>
            <a:r>
              <a:rPr lang="cs-CZ" sz="2800" b="1" dirty="0" smtClean="0"/>
              <a:t>Hradce přesídlili na </a:t>
            </a:r>
            <a:r>
              <a:rPr lang="cs-CZ" sz="2800" b="1" u="sng" dirty="0" smtClean="0"/>
              <a:t>Pražský hrad- sídlo</a:t>
            </a:r>
            <a:r>
              <a:rPr lang="cs-CZ" sz="2800" b="1" dirty="0" smtClean="0"/>
              <a:t> </a:t>
            </a:r>
            <a:r>
              <a:rPr lang="cs-CZ" sz="2800" b="1" u="sng" dirty="0" smtClean="0"/>
              <a:t>Přemyslovců</a:t>
            </a:r>
            <a:r>
              <a:rPr lang="cs-CZ" sz="2800" b="1" dirty="0" smtClean="0"/>
              <a:t>.</a:t>
            </a:r>
            <a:br>
              <a:rPr lang="cs-CZ" sz="2800" b="1" dirty="0" smtClean="0"/>
            </a:b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254690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Zakladatel </a:t>
            </a:r>
            <a:r>
              <a:rPr lang="cs-CZ" sz="2800" b="1" dirty="0"/>
              <a:t>skupiny </a:t>
            </a:r>
            <a:r>
              <a:rPr lang="cs-CZ" sz="2800" b="1" dirty="0" smtClean="0"/>
              <a:t>hradišť – </a:t>
            </a:r>
            <a:r>
              <a:rPr lang="cs-CZ" sz="2800" b="1" dirty="0" err="1" smtClean="0"/>
              <a:t>např.Tetín,Mělník</a:t>
            </a:r>
            <a:r>
              <a:rPr lang="cs-CZ" sz="2800" b="1" dirty="0" smtClean="0"/>
              <a:t>,</a:t>
            </a:r>
            <a:br>
              <a:rPr lang="cs-CZ" sz="2800" b="1" dirty="0" smtClean="0"/>
            </a:br>
            <a:r>
              <a:rPr lang="cs-CZ" sz="2800" b="1" dirty="0" smtClean="0"/>
              <a:t> 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472514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- Spytihněv </a:t>
            </a:r>
            <a:r>
              <a:rPr lang="cs-CZ" sz="2800" b="1" dirty="0"/>
              <a:t>umírá </a:t>
            </a:r>
            <a:r>
              <a:rPr lang="cs-CZ" sz="2800" b="1" dirty="0" smtClean="0"/>
              <a:t> </a:t>
            </a:r>
            <a:r>
              <a:rPr lang="cs-CZ" sz="2800" b="1" dirty="0"/>
              <a:t>v roce </a:t>
            </a:r>
            <a:r>
              <a:rPr lang="cs-CZ" sz="2800" b="1" dirty="0" smtClean="0"/>
              <a:t>915,vlády se ujímá bratr</a:t>
            </a:r>
            <a:r>
              <a:rPr lang="cs-CZ" sz="2800" b="1" dirty="0"/>
              <a:t> </a:t>
            </a:r>
            <a:r>
              <a:rPr lang="cs-CZ" sz="2800" b="1" dirty="0" smtClean="0"/>
              <a:t>Spytihněva  Vratislav.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357301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 </a:t>
            </a:r>
            <a:r>
              <a:rPr lang="cs-CZ" sz="2800" b="1" dirty="0"/>
              <a:t>Spytihněv I. podporuje za své vlády </a:t>
            </a:r>
            <a:r>
              <a:rPr lang="cs-CZ" sz="2800" b="1" dirty="0" smtClean="0"/>
              <a:t>rozvoj křesťanství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77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24264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Kníže  VRATISLAV</a:t>
            </a:r>
            <a:r>
              <a:rPr lang="cs-CZ" sz="2800" b="1" dirty="0" smtClean="0"/>
              <a:t> (vládl 915-921)</a:t>
            </a:r>
            <a:endParaRPr lang="cs-CZ" sz="2800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827646"/>
            <a:ext cx="2880320" cy="490561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442983" y="6156012"/>
            <a:ext cx="2305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Obr.č.5-kníže Vratislav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278092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</a:t>
            </a:r>
            <a:r>
              <a:rPr lang="cs-CZ" sz="2800" b="1" dirty="0"/>
              <a:t>boje s </a:t>
            </a:r>
            <a:r>
              <a:rPr lang="cs-CZ" sz="2800" b="1" dirty="0" smtClean="0"/>
              <a:t>Maďary-územní rozšíření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350100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r.916 </a:t>
            </a:r>
            <a:r>
              <a:rPr lang="cs-CZ" sz="2800" b="1" u="sng" dirty="0"/>
              <a:t>založil baziliku Sv. Jiří </a:t>
            </a:r>
            <a:r>
              <a:rPr lang="cs-CZ" sz="2800" b="1" u="sng" dirty="0" smtClean="0"/>
              <a:t>na</a:t>
            </a:r>
            <a:r>
              <a:rPr lang="cs-CZ" sz="2800" b="1" u="sng" dirty="0"/>
              <a:t> </a:t>
            </a:r>
            <a:r>
              <a:rPr lang="cs-CZ" sz="2800" b="1" u="sng" dirty="0" smtClean="0"/>
              <a:t>Pražském </a:t>
            </a:r>
            <a:r>
              <a:rPr lang="cs-CZ" sz="2800" b="1" u="sng" dirty="0"/>
              <a:t>hradě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26876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r.906 sňatek, </a:t>
            </a:r>
            <a:r>
              <a:rPr lang="cs-CZ" sz="2800" b="1" u="sng" dirty="0" smtClean="0"/>
              <a:t>manželka Drahomíra, synové-Václav, Boleslav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4636293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 smrti Vratislava-nezletilý Václav</a:t>
            </a:r>
            <a:r>
              <a:rPr lang="cs-CZ" sz="2800" b="1" dirty="0"/>
              <a:t> </a:t>
            </a:r>
            <a:r>
              <a:rPr lang="cs-CZ" sz="2800" b="1" dirty="0" smtClean="0"/>
              <a:t>vychováván u babičky Ludmily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5931277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r.921- Drahomíra nechala zavraždit</a:t>
            </a:r>
            <a:br>
              <a:rPr lang="cs-CZ" sz="2800" b="1" dirty="0" smtClean="0"/>
            </a:br>
            <a:r>
              <a:rPr lang="cs-CZ" sz="2800" b="1" dirty="0" smtClean="0"/>
              <a:t>  Ludmilu.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592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VÁCLAV </a:t>
            </a:r>
            <a:r>
              <a:rPr lang="cs-CZ" sz="2800" b="1" dirty="0" smtClean="0"/>
              <a:t> ( vládl 924-935).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26876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Ujal se </a:t>
            </a:r>
            <a:r>
              <a:rPr lang="cs-CZ" sz="2800" b="1" dirty="0"/>
              <a:t>vlády po regentství své matky Drahomíry, </a:t>
            </a:r>
            <a:r>
              <a:rPr lang="cs-CZ" sz="2800" b="1" dirty="0" smtClean="0"/>
              <a:t>diplomat, mírná vláda, platil tribut císaři svaté říše římské. 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2618909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Za své vlády upevňuje moc Přemyslovců, sjednocuje území českého státu.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38610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</a:t>
            </a:r>
            <a:r>
              <a:rPr lang="cs-CZ" sz="2800" b="1" u="sng" dirty="0"/>
              <a:t>B</a:t>
            </a:r>
            <a:r>
              <a:rPr lang="cs-CZ" sz="2800" b="1" u="sng" dirty="0" smtClean="0"/>
              <a:t>ratr Boleslav nechal Václava</a:t>
            </a:r>
            <a:r>
              <a:rPr lang="cs-CZ" sz="2800" b="1" u="sng" dirty="0"/>
              <a:t> </a:t>
            </a:r>
            <a:r>
              <a:rPr lang="cs-CZ" sz="2800" b="1" u="sng" dirty="0" smtClean="0"/>
              <a:t>ve </a:t>
            </a:r>
            <a:r>
              <a:rPr lang="cs-CZ" sz="2800" b="1" u="sng" dirty="0"/>
              <a:t>Staré </a:t>
            </a:r>
            <a:r>
              <a:rPr lang="cs-CZ" sz="2800" b="1" u="sng" dirty="0" smtClean="0"/>
              <a:t>Boleslavi r.935</a:t>
            </a:r>
            <a:r>
              <a:rPr lang="cs-CZ" sz="2800" b="1" u="sng" dirty="0"/>
              <a:t> </a:t>
            </a:r>
            <a:r>
              <a:rPr lang="cs-CZ" sz="2800" b="1" u="sng" dirty="0" smtClean="0"/>
              <a:t>zavraždit při cestě do kostela.</a:t>
            </a:r>
            <a:endParaRPr lang="cs-CZ" sz="2800" b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175195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Po smrti začal být </a:t>
            </a:r>
            <a:r>
              <a:rPr lang="cs-CZ" sz="2800" b="1" u="sng" dirty="0">
                <a:solidFill>
                  <a:srgbClr val="FF0000"/>
                </a:solidFill>
              </a:rPr>
              <a:t>Václav</a:t>
            </a:r>
            <a:r>
              <a:rPr lang="cs-CZ" sz="2800" b="1" dirty="0"/>
              <a:t> uctíván jako svatý pro </a:t>
            </a:r>
            <a:r>
              <a:rPr lang="cs-CZ" sz="2800" b="1" dirty="0" smtClean="0"/>
              <a:t>svou</a:t>
            </a:r>
            <a:r>
              <a:rPr lang="cs-CZ" sz="2800" b="1" dirty="0"/>
              <a:t> </a:t>
            </a:r>
            <a:r>
              <a:rPr lang="cs-CZ" sz="2800" b="1" u="sng" dirty="0" smtClean="0">
                <a:solidFill>
                  <a:srgbClr val="FF0000"/>
                </a:solidFill>
              </a:rPr>
              <a:t>zbožnost-symbolem </a:t>
            </a:r>
            <a:r>
              <a:rPr lang="cs-CZ" sz="2800" b="1" u="sng" dirty="0">
                <a:solidFill>
                  <a:srgbClr val="FF0000"/>
                </a:solidFill>
              </a:rPr>
              <a:t>české státnosti a patronem </a:t>
            </a:r>
            <a:r>
              <a:rPr lang="cs-CZ" sz="2800" b="1" u="sng" dirty="0" smtClean="0">
                <a:solidFill>
                  <a:srgbClr val="FF0000"/>
                </a:solidFill>
              </a:rPr>
              <a:t>České země.  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BOLESLAV I.</a:t>
            </a:r>
            <a:r>
              <a:rPr lang="cs-CZ" sz="2800" b="1" dirty="0" smtClean="0"/>
              <a:t> </a:t>
            </a:r>
            <a:r>
              <a:rPr lang="cs-CZ" sz="2800" b="1" u="sng" dirty="0" smtClean="0"/>
              <a:t>–Ukrutný </a:t>
            </a:r>
            <a:r>
              <a:rPr lang="cs-CZ" sz="2800" b="1" dirty="0" smtClean="0"/>
              <a:t>(vládl </a:t>
            </a:r>
            <a:r>
              <a:rPr lang="cs-CZ" sz="2800" b="1" dirty="0" smtClean="0"/>
              <a:t>od 935-972-úmrtí)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98072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Nesouhlasil se způsobem vlády </a:t>
            </a:r>
            <a:r>
              <a:rPr lang="cs-CZ" sz="2800" b="1" dirty="0"/>
              <a:t>svého bratra </a:t>
            </a:r>
            <a:r>
              <a:rPr lang="cs-CZ" sz="2800" b="1" dirty="0" smtClean="0"/>
              <a:t>Václava, ale po </a:t>
            </a:r>
            <a:r>
              <a:rPr lang="cs-CZ" sz="2800" b="1" dirty="0"/>
              <a:t>jeho smrti </a:t>
            </a:r>
            <a:r>
              <a:rPr lang="cs-CZ" sz="2800" b="1" dirty="0" smtClean="0"/>
              <a:t>nechal přenést jeho tělo do </a:t>
            </a:r>
            <a:r>
              <a:rPr lang="cs-CZ" sz="2800" b="1" dirty="0"/>
              <a:t>kostela </a:t>
            </a:r>
            <a:r>
              <a:rPr lang="cs-CZ" sz="2800" b="1" dirty="0" smtClean="0"/>
              <a:t>sv. Víta.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4131077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</a:t>
            </a:r>
            <a:r>
              <a:rPr lang="cs-CZ" sz="2800" b="1" dirty="0" smtClean="0"/>
              <a:t>Je považován za jednoho z nejúspěšnějších panovníků,</a:t>
            </a:r>
            <a:r>
              <a:rPr lang="cs-CZ" sz="2800" b="1" u="sng" dirty="0" smtClean="0"/>
              <a:t>rozšířil </a:t>
            </a:r>
            <a:r>
              <a:rPr lang="cs-CZ" sz="2800" b="1" u="sng" dirty="0"/>
              <a:t>území </a:t>
            </a:r>
            <a:r>
              <a:rPr lang="cs-CZ" sz="2800" b="1" u="sng" dirty="0" smtClean="0"/>
              <a:t>přemyslovského </a:t>
            </a:r>
            <a:r>
              <a:rPr lang="cs-CZ" sz="2800" b="1" u="sng" dirty="0"/>
              <a:t>státu o Moravu a Krakov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642084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-Byl </a:t>
            </a:r>
            <a:r>
              <a:rPr lang="cs-CZ" sz="2800" b="1" u="sng" dirty="0">
                <a:solidFill>
                  <a:srgbClr val="FF0000"/>
                </a:solidFill>
              </a:rPr>
              <a:t>první český </a:t>
            </a:r>
            <a:r>
              <a:rPr lang="cs-CZ" sz="2800" b="1" u="sng" dirty="0" smtClean="0">
                <a:solidFill>
                  <a:srgbClr val="FF0000"/>
                </a:solidFill>
              </a:rPr>
              <a:t>kníže, který </a:t>
            </a:r>
            <a:r>
              <a:rPr lang="cs-CZ" sz="2800" b="1" u="sng" dirty="0">
                <a:solidFill>
                  <a:srgbClr val="FF0000"/>
                </a:solidFill>
              </a:rPr>
              <a:t>dal razit stříbrné </a:t>
            </a:r>
            <a:r>
              <a:rPr lang="cs-CZ" sz="2800" b="1" u="sng" dirty="0" smtClean="0">
                <a:solidFill>
                  <a:srgbClr val="FF0000"/>
                </a:solidFill>
              </a:rPr>
              <a:t>denáry</a:t>
            </a:r>
            <a:r>
              <a:rPr lang="cs-CZ" sz="2800" b="1" dirty="0"/>
              <a:t>. 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242088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Boleslav </a:t>
            </a:r>
            <a:r>
              <a:rPr lang="cs-CZ" sz="2800" b="1" dirty="0"/>
              <a:t>I. </a:t>
            </a:r>
            <a:r>
              <a:rPr lang="cs-CZ" sz="2800" b="1" u="sng" dirty="0">
                <a:solidFill>
                  <a:srgbClr val="FF0000"/>
                </a:solidFill>
              </a:rPr>
              <a:t>odmítl odvádět tribut </a:t>
            </a:r>
            <a:r>
              <a:rPr lang="cs-CZ" sz="2800" b="1" u="sng" dirty="0" smtClean="0">
                <a:solidFill>
                  <a:srgbClr val="FF0000"/>
                </a:solidFill>
              </a:rPr>
              <a:t>římskému císaři. Důsledkem </a:t>
            </a:r>
            <a:r>
              <a:rPr lang="cs-CZ" sz="2800" b="1" u="sng" dirty="0">
                <a:solidFill>
                  <a:srgbClr val="FF0000"/>
                </a:solidFill>
              </a:rPr>
              <a:t>byla čtrnáctiletá </a:t>
            </a:r>
            <a:r>
              <a:rPr lang="cs-CZ" sz="2800" b="1" u="sng" dirty="0" smtClean="0">
                <a:solidFill>
                  <a:srgbClr val="FF0000"/>
                </a:solidFill>
              </a:rPr>
              <a:t>válka</a:t>
            </a:r>
            <a:r>
              <a:rPr lang="cs-CZ" sz="2800" b="1" dirty="0" smtClean="0"/>
              <a:t>. (Po převzetí vlády sám zavedl „daň z míru“).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505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4032448" cy="547260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9552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Obr.č.4 – kníže Václav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04664"/>
            <a:ext cx="4032448" cy="547260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64088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Obr.č.5 – kníže Boleslav 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433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BOLESLAV  II</a:t>
            </a:r>
            <a:r>
              <a:rPr lang="cs-CZ" sz="2800" b="1" u="sng" dirty="0" smtClean="0"/>
              <a:t>.- Pobožný </a:t>
            </a:r>
            <a:r>
              <a:rPr lang="cs-CZ" sz="2800" b="1" dirty="0" smtClean="0"/>
              <a:t>(vládl 972 – 999 - úmrtí)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9675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 trůn nastoupil Boleslav II. syn Boleslava I. – panství a majetek rodu Slavníkovců </a:t>
            </a:r>
            <a:r>
              <a:rPr lang="cs-CZ" sz="2800" b="1" smtClean="0"/>
              <a:t>se rozrůstal.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242088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0000"/>
                </a:solidFill>
              </a:rPr>
              <a:t>Slavníkovci- biskup Vojtěch</a:t>
            </a:r>
            <a:r>
              <a:rPr lang="cs-CZ" sz="2800" b="1" dirty="0" smtClean="0"/>
              <a:t> ve sporu s Boleslavem II.(nedodržování křesťanské morálky-Vojtěch opustil Čechy).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414908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0000"/>
                </a:solidFill>
              </a:rPr>
              <a:t>r.995 přepadla Boleslavova družina Libici ( sídlo Slavníkovců) a vyvraždila všechny přítomné členy.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58924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Přemyslovci se stali jedinými pány sjednocených Čech.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763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3301</TotalTime>
  <Words>651</Words>
  <Application>Microsoft Office PowerPoint</Application>
  <PresentationFormat>Předvádění na obrazovce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Aharoni</vt:lpstr>
      <vt:lpstr>Calibri</vt:lpstr>
      <vt:lpstr>Franklin Gothic Book</vt:lpstr>
      <vt:lpstr>Franklin Gothic Medium</vt:lpstr>
      <vt:lpstr>Times New Roman</vt:lpstr>
      <vt:lpstr>Wingdings 2</vt:lpstr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Lucemburských panovníků</dc:title>
  <dc:creator>Zelenka Radek</dc:creator>
  <cp:lastModifiedBy>pc2</cp:lastModifiedBy>
  <cp:revision>309</cp:revision>
  <dcterms:created xsi:type="dcterms:W3CDTF">2013-11-16T17:17:08Z</dcterms:created>
  <dcterms:modified xsi:type="dcterms:W3CDTF">2017-04-25T06:35:33Z</dcterms:modified>
</cp:coreProperties>
</file>