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2" r:id="rId3"/>
    <p:sldId id="261" r:id="rId4"/>
    <p:sldId id="263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>
      <p:cViewPr varScale="1">
        <p:scale>
          <a:sx n="74" d="100"/>
          <a:sy n="74" d="100"/>
        </p:scale>
        <p:origin x="576" y="5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Title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62399" y="1964267"/>
            <a:ext cx="7197726" cy="2421464"/>
          </a:xfrm>
        </p:spPr>
        <p:txBody>
          <a:bodyPr anchor="b">
            <a:normAutofit/>
          </a:bodyPr>
          <a:lstStyle>
            <a:lvl1pPr algn="r">
              <a:defRPr sz="4800">
                <a:effectLst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2399" y="4385732"/>
            <a:ext cx="7197726" cy="1405467"/>
          </a:xfrm>
        </p:spPr>
        <p:txBody>
          <a:bodyPr anchor="t">
            <a:normAutofit/>
          </a:bodyPr>
          <a:lstStyle>
            <a:lvl1pPr marL="0" indent="0" algn="r">
              <a:buNone/>
              <a:defRPr sz="1800" cap="all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32558" y="5870575"/>
            <a:ext cx="1600200" cy="377825"/>
          </a:xfrm>
        </p:spPr>
        <p:txBody>
          <a:bodyPr/>
          <a:lstStyle/>
          <a:p>
            <a:fld id="{B61BEF0D-F0BB-DE4B-95CE-6DB70DBA9567}" type="datetimeFigureOut">
              <a:rPr lang="en-US" dirty="0"/>
              <a:pPr/>
              <a:t>1/27/2016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2399" y="5870575"/>
            <a:ext cx="4893958" cy="3778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08958" y="5870575"/>
            <a:ext cx="551167" cy="3778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732865"/>
            <a:ext cx="1013142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1600" y="932112"/>
            <a:ext cx="8759827" cy="3164976"/>
          </a:xfrm>
          <a:prstGeom prst="roundRect">
            <a:avLst>
              <a:gd name="adj" fmla="val 43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299603"/>
            <a:ext cx="10131427" cy="49371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1/27/2016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3124199"/>
          </a:xfrm>
        </p:spPr>
        <p:txBody>
          <a:bodyPr anchor="ctr">
            <a:normAutofit/>
          </a:bodyPr>
          <a:lstStyle>
            <a:lvl1pPr algn="l">
              <a:defRPr sz="32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97875" y="3352800"/>
            <a:ext cx="9339184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7465" y="4343400"/>
            <a:ext cx="10152367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2" y="3308581"/>
            <a:ext cx="10131425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4777381"/>
            <a:ext cx="10131426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0" y="3886200"/>
            <a:ext cx="10135436" cy="8890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5200"/>
            <a:ext cx="10135436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2743199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1" y="3505200"/>
            <a:ext cx="10131428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8675" y="609599"/>
            <a:ext cx="2158552" cy="5181601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7832116" cy="5181600"/>
          </a:xfrm>
        </p:spPr>
        <p:txBody>
          <a:bodyPr vert="eaVert" anchor="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308581"/>
            <a:ext cx="10131427" cy="1468800"/>
          </a:xfrm>
        </p:spPr>
        <p:txBody>
          <a:bodyPr anchor="b"/>
          <a:lstStyle>
            <a:lvl1pPr algn="l">
              <a:defRPr sz="4000" b="0" cap="all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7381"/>
            <a:ext cx="10131428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 cap="all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2" y="2142067"/>
            <a:ext cx="4995334" cy="3649134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21895" y="2142067"/>
            <a:ext cx="4995332" cy="3649133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1/27/2016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973670" y="2218267"/>
            <a:ext cx="470905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1" y="2870201"/>
            <a:ext cx="4996923" cy="2920998"/>
          </a:xfrm>
        </p:spPr>
        <p:txBody>
          <a:bodyPr anchor="t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6096003" y="2226734"/>
            <a:ext cx="4722813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23483" y="2870201"/>
            <a:ext cx="4995334" cy="2920998"/>
          </a:xfrm>
        </p:spPr>
        <p:txBody>
          <a:bodyPr anchor="t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1/27/2016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1/27/2016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1/27/2016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074333"/>
            <a:ext cx="3680885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8201" y="609601"/>
            <a:ext cx="6169026" cy="5181600"/>
          </a:xfrm>
        </p:spPr>
        <p:txBody>
          <a:bodyPr anchor="ctr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445933"/>
            <a:ext cx="3680885" cy="1828800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1/27/2016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600200"/>
            <a:ext cx="6164653" cy="13716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36253" y="914400"/>
            <a:ext cx="3280974" cy="4572000"/>
          </a:xfrm>
          <a:prstGeom prst="roundRect">
            <a:avLst>
              <a:gd name="adj" fmla="val 42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2971800"/>
            <a:ext cx="6164653" cy="1828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1/27/2016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2142067"/>
            <a:ext cx="10131425" cy="3649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89660" y="5870575"/>
            <a:ext cx="1600200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1/27/2016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5870575"/>
            <a:ext cx="7827659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66060" y="5870575"/>
            <a:ext cx="551167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7" r:id="rId10"/>
    <p:sldLayoutId id="2147483663" r:id="rId11"/>
    <p:sldLayoutId id="2147483664" r:id="rId12"/>
    <p:sldLayoutId id="2147483665" r:id="rId13"/>
    <p:sldLayoutId id="2147483668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ovéPole 7"/>
          <p:cNvSpPr txBox="1"/>
          <p:nvPr/>
        </p:nvSpPr>
        <p:spPr>
          <a:xfrm>
            <a:off x="47328" y="583813"/>
            <a:ext cx="84249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600" b="1" u="sng" dirty="0" smtClean="0">
                <a:solidFill>
                  <a:srgbClr val="FFFF00"/>
                </a:solidFill>
              </a:rPr>
              <a:t>Hirošima, Nagasaki</a:t>
            </a:r>
            <a:endParaRPr lang="cs-CZ" sz="3600" b="1" u="sng" dirty="0">
              <a:solidFill>
                <a:srgbClr val="FFFF00"/>
              </a:solidFill>
            </a:endParaRPr>
          </a:p>
        </p:txBody>
      </p:sp>
      <p:sp>
        <p:nvSpPr>
          <p:cNvPr id="11" name="TextovéPole 10"/>
          <p:cNvSpPr txBox="1"/>
          <p:nvPr/>
        </p:nvSpPr>
        <p:spPr>
          <a:xfrm>
            <a:off x="9048328" y="260648"/>
            <a:ext cx="25202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Mgr. Ivana Zelenková</a:t>
            </a:r>
            <a:br>
              <a:rPr lang="cs-CZ" dirty="0" smtClean="0"/>
            </a:br>
            <a:r>
              <a:rPr lang="cs-CZ" dirty="0" smtClean="0"/>
              <a:t>28.1.2015</a:t>
            </a:r>
            <a:r>
              <a:rPr lang="cs-CZ" dirty="0" smtClean="0"/>
              <a:t>, Dějepis   </a:t>
            </a:r>
            <a:r>
              <a:rPr lang="cs-CZ" dirty="0"/>
              <a:t>9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-19984" y="1628800"/>
            <a:ext cx="1238067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 smtClean="0"/>
              <a:t>-</a:t>
            </a:r>
            <a:r>
              <a:rPr lang="cs-CZ" sz="3200" b="1" u="sng" dirty="0" smtClean="0">
                <a:solidFill>
                  <a:srgbClr val="FFFF00"/>
                </a:solidFill>
              </a:rPr>
              <a:t>rozhodující obrat ve válce v Tichomoří – bitva u ostrova </a:t>
            </a:r>
            <a:r>
              <a:rPr lang="cs-CZ" sz="3200" b="1" u="sng" dirty="0" err="1" smtClean="0">
                <a:solidFill>
                  <a:srgbClr val="FFFF00"/>
                </a:solidFill>
              </a:rPr>
              <a:t>Midway</a:t>
            </a:r>
            <a:r>
              <a:rPr lang="cs-CZ" sz="3200" b="1" u="sng" dirty="0" smtClean="0">
                <a:solidFill>
                  <a:srgbClr val="FFFF00"/>
                </a:solidFill>
              </a:rPr>
              <a:t>-červen</a:t>
            </a:r>
            <a:br>
              <a:rPr lang="cs-CZ" sz="3200" b="1" u="sng" dirty="0" smtClean="0">
                <a:solidFill>
                  <a:srgbClr val="FFFF00"/>
                </a:solidFill>
              </a:rPr>
            </a:br>
            <a:r>
              <a:rPr lang="cs-CZ" sz="3200" b="1" u="sng" dirty="0" smtClean="0">
                <a:solidFill>
                  <a:srgbClr val="FFFF00"/>
                </a:solidFill>
              </a:rPr>
              <a:t> 1942.</a:t>
            </a:r>
            <a:r>
              <a:rPr lang="cs-CZ" sz="3200" b="1" dirty="0"/>
              <a:t> </a:t>
            </a:r>
            <a:r>
              <a:rPr lang="cs-CZ" sz="3200" b="1" dirty="0" smtClean="0"/>
              <a:t>K</a:t>
            </a:r>
            <a:r>
              <a:rPr lang="cs-CZ" sz="3200" b="1" dirty="0" smtClean="0"/>
              <a:t>onvoj 53 </a:t>
            </a:r>
            <a:r>
              <a:rPr lang="cs-CZ" sz="3200" b="1" dirty="0" err="1" smtClean="0"/>
              <a:t>vál.lodí</a:t>
            </a:r>
            <a:r>
              <a:rPr lang="cs-CZ" sz="3200" b="1" dirty="0"/>
              <a:t> </a:t>
            </a:r>
            <a:r>
              <a:rPr lang="cs-CZ" sz="3200" b="1" dirty="0" smtClean="0"/>
              <a:t>– USA vítězství.</a:t>
            </a:r>
            <a:endParaRPr lang="cs-CZ" sz="3200" b="1" u="sng" dirty="0"/>
          </a:p>
        </p:txBody>
      </p:sp>
      <p:sp>
        <p:nvSpPr>
          <p:cNvPr id="3" name="TextovéPole 2"/>
          <p:cNvSpPr txBox="1"/>
          <p:nvPr/>
        </p:nvSpPr>
        <p:spPr>
          <a:xfrm>
            <a:off x="47328" y="3575918"/>
            <a:ext cx="1231336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 smtClean="0"/>
              <a:t>- Následovaly porážky i na souši- </a:t>
            </a:r>
            <a:r>
              <a:rPr lang="cs-CZ" sz="3200" b="1" u="sng" dirty="0" smtClean="0">
                <a:solidFill>
                  <a:srgbClr val="FFFF00"/>
                </a:solidFill>
              </a:rPr>
              <a:t>srpen 1942 USA útok na základnu </a:t>
            </a:r>
            <a:r>
              <a:rPr lang="cs-CZ" sz="3200" b="1" u="sng" dirty="0" smtClean="0">
                <a:solidFill>
                  <a:srgbClr val="FFFF00"/>
                </a:solidFill>
              </a:rPr>
              <a:t>J</a:t>
            </a:r>
            <a:r>
              <a:rPr lang="cs-CZ" sz="3200" b="1" u="sng" dirty="0" smtClean="0">
                <a:solidFill>
                  <a:srgbClr val="FFFF00"/>
                </a:solidFill>
              </a:rPr>
              <a:t>aponska- ostrov GUADALCANAL. </a:t>
            </a:r>
            <a:r>
              <a:rPr lang="cs-CZ" sz="3200" b="1" dirty="0" smtClean="0"/>
              <a:t>Březen 1943-stažení </a:t>
            </a:r>
            <a:r>
              <a:rPr lang="cs-CZ" sz="3200" b="1" dirty="0" err="1"/>
              <a:t>J</a:t>
            </a:r>
            <a:r>
              <a:rPr lang="cs-CZ" sz="3200" b="1" dirty="0" err="1" smtClean="0"/>
              <a:t>ap</a:t>
            </a:r>
            <a:r>
              <a:rPr lang="cs-CZ" sz="3200" b="1" dirty="0" smtClean="0"/>
              <a:t>. z </a:t>
            </a:r>
            <a:r>
              <a:rPr lang="cs-CZ" sz="3200" b="1" dirty="0"/>
              <a:t>T</a:t>
            </a:r>
            <a:r>
              <a:rPr lang="cs-CZ" sz="3200" b="1" dirty="0" smtClean="0"/>
              <a:t>ichomoří.</a:t>
            </a:r>
            <a:endParaRPr lang="cs-CZ" sz="3200" b="1" u="sng" dirty="0">
              <a:solidFill>
                <a:srgbClr val="FFFF00"/>
              </a:solidFill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-48344" y="5448126"/>
            <a:ext cx="1250471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 smtClean="0"/>
              <a:t>-Podzim 1944 – konec plánů Japonců na územní zisky – pokus o zvrat:</a:t>
            </a:r>
            <a:br>
              <a:rPr lang="cs-CZ" sz="3200" b="1" dirty="0" smtClean="0"/>
            </a:br>
            <a:r>
              <a:rPr lang="cs-CZ" sz="3200" b="1" dirty="0" smtClean="0"/>
              <a:t>  </a:t>
            </a:r>
            <a:r>
              <a:rPr lang="cs-CZ" sz="3200" b="1" u="sng" dirty="0" smtClean="0">
                <a:solidFill>
                  <a:srgbClr val="FFFF00"/>
                </a:solidFill>
              </a:rPr>
              <a:t>25.10.1944  japonská flotila rozhodující bitva proti USA – ostrov </a:t>
            </a:r>
            <a:r>
              <a:rPr lang="cs-CZ" sz="3200" b="1" u="sng" dirty="0" err="1" smtClean="0">
                <a:solidFill>
                  <a:srgbClr val="FFFF00"/>
                </a:solidFill>
              </a:rPr>
              <a:t>Leyte</a:t>
            </a:r>
            <a:r>
              <a:rPr lang="cs-CZ" sz="3200" b="1" dirty="0" smtClean="0"/>
              <a:t>.  </a:t>
            </a:r>
            <a:endParaRPr lang="cs-CZ" sz="3200" b="1" u="sng" dirty="0"/>
          </a:p>
        </p:txBody>
      </p:sp>
    </p:spTree>
    <p:extLst>
      <p:ext uri="{BB962C8B-B14F-4D97-AF65-F5344CB8AC3E}">
        <p14:creationId xmlns:p14="http://schemas.microsoft.com/office/powerpoint/2010/main" val="17303347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1344" y="980728"/>
            <a:ext cx="5184576" cy="4536504"/>
          </a:xfrm>
          <a:prstGeom prst="rect">
            <a:avLst/>
          </a:prstGeom>
        </p:spPr>
      </p:pic>
      <p:sp>
        <p:nvSpPr>
          <p:cNvPr id="3" name="TextovéPole 2"/>
          <p:cNvSpPr txBox="1"/>
          <p:nvPr/>
        </p:nvSpPr>
        <p:spPr>
          <a:xfrm>
            <a:off x="479376" y="188640"/>
            <a:ext cx="48965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u="sng" dirty="0"/>
              <a:t>Bitva u </a:t>
            </a:r>
            <a:r>
              <a:rPr lang="cs-CZ" u="sng" dirty="0" err="1" smtClean="0"/>
              <a:t>Midway</a:t>
            </a:r>
            <a:r>
              <a:rPr lang="cs-CZ" u="sng" dirty="0"/>
              <a:t/>
            </a:r>
            <a:br>
              <a:rPr lang="cs-CZ" u="sng" dirty="0"/>
            </a:br>
            <a:r>
              <a:rPr lang="cs-CZ" u="sng" dirty="0"/>
              <a:t>Konflikt: </a:t>
            </a:r>
            <a:r>
              <a:rPr lang="cs-CZ" dirty="0"/>
              <a:t>Druhá světová válka, Válka v Tichomoří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623392" y="5661248"/>
            <a:ext cx="489654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USS </a:t>
            </a:r>
            <a:r>
              <a:rPr lang="cs-CZ" dirty="0" err="1" smtClean="0"/>
              <a:t>Yorktown</a:t>
            </a:r>
            <a:r>
              <a:rPr lang="cs-CZ" dirty="0"/>
              <a:t> zasažen leteckým torpédem</a:t>
            </a:r>
            <a:br>
              <a:rPr lang="cs-CZ" dirty="0"/>
            </a:br>
            <a:r>
              <a:rPr lang="cs-CZ" dirty="0"/>
              <a:t>Trvání – 3-7.6.1942</a:t>
            </a:r>
            <a:br>
              <a:rPr lang="cs-CZ" dirty="0"/>
            </a:br>
            <a:r>
              <a:rPr lang="cs-CZ" dirty="0"/>
              <a:t>Místo - Okolí atolu </a:t>
            </a:r>
            <a:r>
              <a:rPr lang="cs-CZ" dirty="0" err="1"/>
              <a:t>Midway</a:t>
            </a:r>
            <a:r>
              <a:rPr lang="cs-CZ" dirty="0"/>
              <a:t>, Tichý </a:t>
            </a:r>
            <a:r>
              <a:rPr lang="cs-CZ" dirty="0" smtClean="0"/>
              <a:t>oceán</a:t>
            </a:r>
            <a:r>
              <a:rPr lang="cs-CZ" dirty="0"/>
              <a:t/>
            </a:r>
            <a:br>
              <a:rPr lang="cs-CZ" dirty="0"/>
            </a:br>
            <a:r>
              <a:rPr lang="cs-CZ" dirty="0"/>
              <a:t>Výsledek- Vítězství Američanů, obrat ve válce </a:t>
            </a: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84032" y="980728"/>
            <a:ext cx="5040560" cy="4680520"/>
          </a:xfrm>
          <a:prstGeom prst="rect">
            <a:avLst/>
          </a:prstGeom>
        </p:spPr>
      </p:pic>
      <p:sp>
        <p:nvSpPr>
          <p:cNvPr id="6" name="TextovéPole 5"/>
          <p:cNvSpPr txBox="1"/>
          <p:nvPr/>
        </p:nvSpPr>
        <p:spPr>
          <a:xfrm>
            <a:off x="7032104" y="5949280"/>
            <a:ext cx="46085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Velitel </a:t>
            </a:r>
            <a:r>
              <a:rPr lang="cs-CZ" dirty="0"/>
              <a:t>americké </a:t>
            </a:r>
            <a:r>
              <a:rPr lang="cs-CZ" dirty="0" smtClean="0"/>
              <a:t>armády v Tichomoří  </a:t>
            </a:r>
            <a:r>
              <a:rPr lang="cs-CZ" dirty="0"/>
              <a:t/>
            </a:r>
            <a:br>
              <a:rPr lang="cs-CZ" dirty="0"/>
            </a:br>
            <a:r>
              <a:rPr lang="cs-CZ" dirty="0" err="1"/>
              <a:t>Douglas</a:t>
            </a:r>
            <a:r>
              <a:rPr lang="cs-CZ" dirty="0"/>
              <a:t> </a:t>
            </a:r>
            <a:r>
              <a:rPr lang="cs-CZ" dirty="0" err="1"/>
              <a:t>MacArthur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875153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0" y="476672"/>
            <a:ext cx="12192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 smtClean="0"/>
              <a:t>- Jaro 1944  </a:t>
            </a:r>
            <a:r>
              <a:rPr lang="cs-CZ" sz="3200" b="1" dirty="0" smtClean="0"/>
              <a:t>J</a:t>
            </a:r>
            <a:r>
              <a:rPr lang="cs-CZ" sz="3200" b="1" dirty="0" smtClean="0"/>
              <a:t>aponsko- úspěch na čínské frontě ( generál </a:t>
            </a:r>
            <a:r>
              <a:rPr lang="cs-CZ" sz="3200" b="1" dirty="0" err="1" smtClean="0"/>
              <a:t>Čankajšek</a:t>
            </a:r>
            <a:r>
              <a:rPr lang="cs-CZ" sz="3200" b="1" dirty="0" smtClean="0"/>
              <a:t>).</a:t>
            </a:r>
            <a:endParaRPr lang="cs-CZ" sz="3200" b="1" dirty="0">
              <a:solidFill>
                <a:srgbClr val="FFFF00"/>
              </a:solidFill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0" y="1988840"/>
            <a:ext cx="12192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 smtClean="0"/>
              <a:t>-</a:t>
            </a:r>
            <a:r>
              <a:rPr lang="cs-CZ" sz="3200" b="1" u="sng" dirty="0" smtClean="0"/>
              <a:t>Spojenci proto v lednu 1945 obsadili Filipíny–základny útoků na japonské ostrovy. </a:t>
            </a:r>
            <a:endParaRPr lang="cs-CZ" sz="3200" b="1" u="sng" dirty="0">
              <a:solidFill>
                <a:srgbClr val="FFFF00"/>
              </a:solidFill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5775" y="3933056"/>
            <a:ext cx="12192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u="sng" dirty="0" smtClean="0"/>
              <a:t>- Červenec 1945–poušť – USA úspěšně vyzkoušely  atomovou bombu. </a:t>
            </a:r>
            <a:r>
              <a:rPr lang="cs-CZ" sz="3200" b="1" u="sng" dirty="0"/>
              <a:t/>
            </a:r>
            <a:br>
              <a:rPr lang="cs-CZ" sz="3200" b="1" u="sng" dirty="0"/>
            </a:br>
            <a:r>
              <a:rPr lang="cs-CZ" sz="3200" b="1" u="sng" dirty="0" smtClean="0"/>
              <a:t>  </a:t>
            </a:r>
            <a:endParaRPr lang="cs-CZ" sz="3200" b="1" u="sng" dirty="0"/>
          </a:p>
        </p:txBody>
      </p:sp>
      <p:sp>
        <p:nvSpPr>
          <p:cNvPr id="4" name="TextovéPole 3"/>
          <p:cNvSpPr txBox="1"/>
          <p:nvPr/>
        </p:nvSpPr>
        <p:spPr>
          <a:xfrm>
            <a:off x="0" y="5445224"/>
            <a:ext cx="125047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u="sng" dirty="0">
                <a:solidFill>
                  <a:srgbClr val="FFFF00"/>
                </a:solidFill>
              </a:rPr>
              <a:t>-Prezident USA </a:t>
            </a:r>
            <a:r>
              <a:rPr lang="cs-CZ" sz="3200" b="1" u="sng" dirty="0" err="1">
                <a:solidFill>
                  <a:srgbClr val="FFFF00"/>
                </a:solidFill>
              </a:rPr>
              <a:t>Harry</a:t>
            </a:r>
            <a:r>
              <a:rPr lang="cs-CZ" sz="3200" b="1" u="sng" dirty="0">
                <a:solidFill>
                  <a:srgbClr val="FFFF00"/>
                </a:solidFill>
              </a:rPr>
              <a:t> S. Truman pokyn – </a:t>
            </a:r>
            <a:r>
              <a:rPr lang="cs-CZ" sz="3200" b="1" u="sng" dirty="0" smtClean="0">
                <a:solidFill>
                  <a:srgbClr val="FFFF00"/>
                </a:solidFill>
              </a:rPr>
              <a:t>6.8.1945 svržena atom. </a:t>
            </a:r>
            <a:r>
              <a:rPr lang="cs-CZ" sz="3200" b="1" u="sng" dirty="0">
                <a:solidFill>
                  <a:srgbClr val="FFFF00"/>
                </a:solidFill>
              </a:rPr>
              <a:t>bomba </a:t>
            </a:r>
            <a:r>
              <a:rPr lang="cs-CZ" sz="3200" b="1" u="sng" dirty="0" smtClean="0">
                <a:solidFill>
                  <a:srgbClr val="FFFF00"/>
                </a:solidFill>
              </a:rPr>
              <a:t>„</a:t>
            </a:r>
            <a:r>
              <a:rPr lang="cs-CZ" sz="3200" b="1" u="sng" dirty="0" err="1" smtClean="0">
                <a:solidFill>
                  <a:srgbClr val="FFFF00"/>
                </a:solidFill>
              </a:rPr>
              <a:t>Little</a:t>
            </a:r>
            <a:r>
              <a:rPr lang="cs-CZ" sz="3200" b="1" u="sng" dirty="0" smtClean="0">
                <a:solidFill>
                  <a:srgbClr val="FFFF00"/>
                </a:solidFill>
              </a:rPr>
              <a:t> </a:t>
            </a:r>
            <a:r>
              <a:rPr lang="cs-CZ" sz="3200" b="1" u="sng" dirty="0" err="1" smtClean="0">
                <a:solidFill>
                  <a:srgbClr val="FFFF00"/>
                </a:solidFill>
              </a:rPr>
              <a:t>boy“na</a:t>
            </a:r>
            <a:r>
              <a:rPr lang="cs-CZ" sz="3200" b="1" u="sng" dirty="0" smtClean="0">
                <a:solidFill>
                  <a:srgbClr val="FFFF00"/>
                </a:solidFill>
              </a:rPr>
              <a:t> Hirošimu, 9.8.1945–Nagasaki,2.9.1945 kapitulace </a:t>
            </a:r>
            <a:r>
              <a:rPr lang="cs-CZ" sz="3200" b="1" u="sng" dirty="0" err="1" smtClean="0">
                <a:solidFill>
                  <a:srgbClr val="FFFF00"/>
                </a:solidFill>
              </a:rPr>
              <a:t>Japons</a:t>
            </a:r>
            <a:r>
              <a:rPr lang="cs-CZ" sz="3200" b="1" u="sng" dirty="0" smtClean="0">
                <a:solidFill>
                  <a:srgbClr val="FFFF00"/>
                </a:solidFill>
              </a:rPr>
              <a:t>.</a:t>
            </a:r>
            <a:endParaRPr lang="cs-CZ" sz="3200" b="1" u="sng" dirty="0">
              <a:solidFill>
                <a:srgbClr val="FFFF00"/>
              </a:solidFill>
            </a:endParaRPr>
          </a:p>
          <a:p>
            <a:r>
              <a:rPr lang="cs-CZ" sz="3200" b="1" dirty="0" smtClean="0"/>
              <a:t> </a:t>
            </a:r>
            <a:endParaRPr lang="cs-CZ" sz="3200" b="1" dirty="0"/>
          </a:p>
        </p:txBody>
      </p:sp>
    </p:spTree>
    <p:extLst>
      <p:ext uri="{BB962C8B-B14F-4D97-AF65-F5344CB8AC3E}">
        <p14:creationId xmlns:p14="http://schemas.microsoft.com/office/powerpoint/2010/main" val="5576388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7368" y="188640"/>
            <a:ext cx="4824536" cy="5328592"/>
          </a:xfrm>
          <a:prstGeom prst="rect">
            <a:avLst/>
          </a:prstGeom>
        </p:spPr>
      </p:pic>
      <p:sp>
        <p:nvSpPr>
          <p:cNvPr id="3" name="TextovéPole 2"/>
          <p:cNvSpPr txBox="1"/>
          <p:nvPr/>
        </p:nvSpPr>
        <p:spPr>
          <a:xfrm>
            <a:off x="767408" y="5733256"/>
            <a:ext cx="43204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/>
              <a:t>Hřibovitý mrak po výbuchu atomové bomby svržené 9. srpna 1945 na Nagasaki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23992" y="188640"/>
            <a:ext cx="5256584" cy="5328592"/>
          </a:xfrm>
          <a:prstGeom prst="rect">
            <a:avLst/>
          </a:prstGeom>
        </p:spPr>
      </p:pic>
      <p:sp>
        <p:nvSpPr>
          <p:cNvPr id="5" name="TextovéPole 4"/>
          <p:cNvSpPr txBox="1"/>
          <p:nvPr/>
        </p:nvSpPr>
        <p:spPr>
          <a:xfrm>
            <a:off x="6600056" y="5733256"/>
            <a:ext cx="43204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/>
              <a:t>Hirošima po bombardování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11023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Nebe">
  <a:themeElements>
    <a:clrScheme name="Celestial">
      <a:dk1>
        <a:sysClr val="windowText" lastClr="000000"/>
      </a:dk1>
      <a:lt1>
        <a:sysClr val="window" lastClr="FFFFFF"/>
      </a:lt1>
      <a:dk2>
        <a:srgbClr val="18276C"/>
      </a:dk2>
      <a:lt2>
        <a:srgbClr val="EBEBEB"/>
      </a:lt2>
      <a:accent1>
        <a:srgbClr val="AC3EC1"/>
      </a:accent1>
      <a:accent2>
        <a:srgbClr val="477BD1"/>
      </a:accent2>
      <a:accent3>
        <a:srgbClr val="46B298"/>
      </a:accent3>
      <a:accent4>
        <a:srgbClr val="90BA4C"/>
      </a:accent4>
      <a:accent5>
        <a:srgbClr val="DD9D31"/>
      </a:accent5>
      <a:accent6>
        <a:srgbClr val="E25247"/>
      </a:accent6>
      <a:hlink>
        <a:srgbClr val="C573D2"/>
      </a:hlink>
      <a:folHlink>
        <a:srgbClr val="CCAEE8"/>
      </a:folHlink>
    </a:clrScheme>
    <a:fontScheme name="Celestial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elestial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82000"/>
                <a:alpha val="7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0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1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6000"/>
                <a:hueMod val="100000"/>
                <a:satMod val="180000"/>
                <a:lumMod val="110000"/>
              </a:schemeClr>
            </a:gs>
            <a:gs pos="100000">
              <a:schemeClr val="phClr">
                <a:shade val="96000"/>
                <a:satMod val="160000"/>
                <a:lumMod val="100000"/>
              </a:schemeClr>
            </a:gs>
          </a:gsLst>
          <a:lin ang="4740000" scaled="1"/>
        </a:gradFill>
        <a:blipFill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lestial" id="{C4BB2A3D-0E93-4C5F-B0D2-9D3FCE089CC5}" vid="{42E5908D-19A2-46FD-89FA-638B126129E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TC103457452[[fn=Nebe]]</Template>
  <TotalTime>1246</TotalTime>
  <Words>145</Words>
  <Application>Microsoft Office PowerPoint</Application>
  <PresentationFormat>Širokoúhlá obrazovka</PresentationFormat>
  <Paragraphs>15</Paragraphs>
  <Slides>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Nebe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Iva</dc:creator>
  <cp:lastModifiedBy>Iva</cp:lastModifiedBy>
  <cp:revision>109</cp:revision>
  <dcterms:created xsi:type="dcterms:W3CDTF">2014-02-05T17:07:28Z</dcterms:created>
  <dcterms:modified xsi:type="dcterms:W3CDTF">2016-01-27T13:13:15Z</dcterms:modified>
</cp:coreProperties>
</file>