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68" r:id="rId3"/>
    <p:sldId id="269" r:id="rId4"/>
    <p:sldId id="256" r:id="rId5"/>
    <p:sldId id="265" r:id="rId6"/>
    <p:sldId id="259" r:id="rId7"/>
    <p:sldId id="263" r:id="rId8"/>
    <p:sldId id="264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5" y="-243408"/>
            <a:ext cx="3456383" cy="1456267"/>
          </a:xfrm>
        </p:spPr>
        <p:txBody>
          <a:bodyPr/>
          <a:lstStyle/>
          <a:p>
            <a:r>
              <a:rPr lang="cs-CZ" b="1" u="sng" dirty="0">
                <a:solidFill>
                  <a:srgbClr val="FFFF00"/>
                </a:solidFill>
              </a:rPr>
              <a:t>PERSKÉ VÁLKY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6" y="1268760"/>
            <a:ext cx="11953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</a:t>
            </a:r>
            <a:r>
              <a:rPr lang="cs-CZ" sz="3200" b="1" u="sng" dirty="0">
                <a:solidFill>
                  <a:srgbClr val="FFFF00"/>
                </a:solidFill>
              </a:rPr>
              <a:t>Okolo r. 500 př.Kr. začala Řecko ohrožovat perská říše.</a:t>
            </a:r>
            <a:r>
              <a:rPr lang="cs-CZ" sz="3200" b="1" dirty="0"/>
              <a:t> (původní Irán).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19336" y="2348880"/>
            <a:ext cx="11665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-Peršané ovládli i řecké osady v době velké kolonizace, obyvatelé se </a:t>
            </a:r>
            <a:br>
              <a:rPr lang="cs-CZ" sz="3200" b="1" dirty="0"/>
            </a:br>
            <a:r>
              <a:rPr lang="cs-CZ" sz="3200" b="1" dirty="0"/>
              <a:t>  vzbouřili- Řekové z pevniny jim přišli na pomoc (26 lodí) –porážka.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3352" y="4077072"/>
            <a:ext cx="11809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-Pomoc Řeků využil perský král </a:t>
            </a:r>
            <a:r>
              <a:rPr lang="cs-CZ" sz="3200" b="1" dirty="0" err="1"/>
              <a:t>Dáreos</a:t>
            </a:r>
            <a:r>
              <a:rPr lang="cs-CZ" sz="3200" b="1" dirty="0"/>
              <a:t> jako záminku k ovládnutí </a:t>
            </a:r>
            <a:r>
              <a:rPr lang="cs-CZ" sz="3200" b="1" u="sng" dirty="0">
                <a:solidFill>
                  <a:srgbClr val="FFFF00"/>
                </a:solidFill>
              </a:rPr>
              <a:t>Řecka, bitva u </a:t>
            </a:r>
            <a:r>
              <a:rPr lang="cs-CZ" sz="3200" b="1" u="sng" dirty="0" err="1">
                <a:solidFill>
                  <a:srgbClr val="FFFF00"/>
                </a:solidFill>
              </a:rPr>
              <a:t>Marathonu</a:t>
            </a:r>
            <a:r>
              <a:rPr lang="cs-CZ" sz="3200" b="1" u="sng" dirty="0">
                <a:solidFill>
                  <a:srgbClr val="FFFF00"/>
                </a:solidFill>
              </a:rPr>
              <a:t> r. 490 př. Kr.(Sparta nedorazila)</a:t>
            </a:r>
            <a:r>
              <a:rPr lang="cs-CZ" sz="3200" b="1" dirty="0"/>
              <a:t>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/>
              <a:t>12</a:t>
            </a:r>
            <a:r>
              <a:rPr lang="fi-FI" dirty="0"/>
              <a:t>.</a:t>
            </a:r>
            <a:r>
              <a:rPr lang="cs-CZ" dirty="0"/>
              <a:t>3</a:t>
            </a:r>
            <a:r>
              <a:rPr lang="fi-FI" dirty="0"/>
              <a:t>.2014         D 6</a:t>
            </a:r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63351" y="5589240"/>
            <a:ext cx="11521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V čele řeckých vojsk – </a:t>
            </a:r>
            <a:r>
              <a:rPr lang="cs-CZ" sz="3200" b="1" dirty="0" err="1"/>
              <a:t>Miltiadés</a:t>
            </a:r>
            <a:r>
              <a:rPr lang="cs-CZ" sz="3200" b="1" dirty="0"/>
              <a:t>, 4x přesila Peršanů – PORÁŽKA,</a:t>
            </a:r>
            <a:br>
              <a:rPr lang="cs-CZ" sz="3200" b="1" dirty="0"/>
            </a:br>
            <a:r>
              <a:rPr lang="cs-CZ" sz="3200" b="1" dirty="0"/>
              <a:t> </a:t>
            </a:r>
            <a:r>
              <a:rPr lang="cs-CZ" sz="3200" b="1" u="sng" dirty="0">
                <a:solidFill>
                  <a:srgbClr val="FFFF00"/>
                </a:solidFill>
              </a:rPr>
              <a:t>Zpráva o vítězství – řecký běžec </a:t>
            </a:r>
            <a:r>
              <a:rPr lang="cs-CZ" sz="3200" b="1" u="sng" dirty="0" err="1">
                <a:solidFill>
                  <a:srgbClr val="FFFF00"/>
                </a:solidFill>
              </a:rPr>
              <a:t>Feidippidés</a:t>
            </a:r>
            <a:r>
              <a:rPr lang="cs-CZ" sz="3200" b="1" u="sng" dirty="0">
                <a:solidFill>
                  <a:srgbClr val="FFFF00"/>
                </a:solidFill>
              </a:rPr>
              <a:t> – </a:t>
            </a:r>
            <a:r>
              <a:rPr lang="cs-CZ" sz="3200" b="1" u="sng" dirty="0" err="1">
                <a:solidFill>
                  <a:srgbClr val="FFFF00"/>
                </a:solidFill>
              </a:rPr>
              <a:t>Marathonský</a:t>
            </a:r>
            <a:r>
              <a:rPr lang="cs-CZ" sz="3200" b="1" u="sng" dirty="0">
                <a:solidFill>
                  <a:srgbClr val="FFFF00"/>
                </a:solidFill>
              </a:rPr>
              <a:t> běh</a:t>
            </a:r>
            <a:r>
              <a:rPr lang="cs-CZ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2561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9696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Spoj dvojice čarou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9376" y="1052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Bitva u Marathónu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1384" y="20608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Vítězství Řeků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1384" y="30689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Maratónský běh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1384" y="41490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Bitva u Thermopyl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392" y="51571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Porážka Sparty s 300 muži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3392" y="60212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Bitvy u </a:t>
            </a:r>
            <a:r>
              <a:rPr lang="cs-CZ" sz="2800" b="1" dirty="0" err="1"/>
              <a:t>Salamíny</a:t>
            </a:r>
            <a:r>
              <a:rPr lang="cs-CZ" sz="2800" b="1" dirty="0"/>
              <a:t> a u </a:t>
            </a:r>
            <a:r>
              <a:rPr lang="cs-CZ" sz="2800" b="1" dirty="0" err="1"/>
              <a:t>Platají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56040" y="76470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cca.42 km, na -počest běžce </a:t>
            </a:r>
            <a:r>
              <a:rPr lang="cs-CZ" sz="2800" b="1" dirty="0" err="1">
                <a:solidFill>
                  <a:srgbClr val="FFFF00"/>
                </a:solidFill>
              </a:rPr>
              <a:t>Feidippidése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56040" y="206084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490př.Kr – Perská říše proti Řekům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56040" y="30689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Vynikající řecký stratég </a:t>
            </a:r>
            <a:r>
              <a:rPr lang="cs-CZ" sz="2800" b="1" dirty="0" err="1">
                <a:solidFill>
                  <a:srgbClr val="FFFF00"/>
                </a:solidFill>
              </a:rPr>
              <a:t>Miltiadés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00056" y="41490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Vítězství Řeků nad Peršany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672064" y="501317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480 př.Kr.- vítězství Peršanů-  zrada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672064" y="58052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Zrada  Řeka  </a:t>
            </a:r>
            <a:r>
              <a:rPr lang="cs-CZ" sz="2800" b="1" dirty="0" err="1">
                <a:solidFill>
                  <a:srgbClr val="FFFF00"/>
                </a:solidFill>
              </a:rPr>
              <a:t>Efialta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15680" y="1412776"/>
            <a:ext cx="3168352" cy="194421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11" idx="1"/>
          </p:cNvCxnSpPr>
          <p:nvPr/>
        </p:nvCxnSpPr>
        <p:spPr>
          <a:xfrm>
            <a:off x="3263875" y="2350036"/>
            <a:ext cx="3192165" cy="98053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endCxn id="10" idx="1"/>
          </p:cNvCxnSpPr>
          <p:nvPr/>
        </p:nvCxnSpPr>
        <p:spPr>
          <a:xfrm>
            <a:off x="3359696" y="1256127"/>
            <a:ext cx="3096344" cy="106633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endCxn id="15" idx="1"/>
          </p:cNvCxnSpPr>
          <p:nvPr/>
        </p:nvCxnSpPr>
        <p:spPr>
          <a:xfrm>
            <a:off x="4583832" y="5392380"/>
            <a:ext cx="2088232" cy="67449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4655840" y="4505491"/>
            <a:ext cx="2016224" cy="18229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endCxn id="14" idx="1"/>
          </p:cNvCxnSpPr>
          <p:nvPr/>
        </p:nvCxnSpPr>
        <p:spPr>
          <a:xfrm>
            <a:off x="3647728" y="4410690"/>
            <a:ext cx="3024336" cy="8640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97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484784"/>
            <a:ext cx="6048672" cy="525658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2924944"/>
            <a:ext cx="5256584" cy="3744416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064" y="188641"/>
            <a:ext cx="5112568" cy="2664295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1559496" y="3326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Perský král </a:t>
            </a:r>
            <a:r>
              <a:rPr lang="cs-CZ" sz="2000" b="1" dirty="0" err="1"/>
              <a:t>Dáreios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0181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060848"/>
            <a:ext cx="8136904" cy="4464496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2060848"/>
            <a:ext cx="2880320" cy="4464496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1919536" y="764704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Taktika boje bitvy u </a:t>
            </a:r>
            <a:r>
              <a:rPr lang="cs-CZ" sz="2000" b="1" dirty="0" err="1"/>
              <a:t>Marathonu</a:t>
            </a:r>
            <a:endParaRPr lang="cs-CZ" sz="20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9048328" y="7647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Běžec s vítěznou zprávou</a:t>
            </a:r>
          </a:p>
        </p:txBody>
      </p:sp>
    </p:spTree>
    <p:extLst>
      <p:ext uri="{BB962C8B-B14F-4D97-AF65-F5344CB8AC3E}">
        <p14:creationId xmlns:p14="http://schemas.microsoft.com/office/powerpoint/2010/main" val="15402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5" y="260648"/>
            <a:ext cx="6624736" cy="1456267"/>
          </a:xfrm>
        </p:spPr>
        <p:txBody>
          <a:bodyPr/>
          <a:lstStyle/>
          <a:p>
            <a:r>
              <a:rPr lang="cs-CZ" b="1" u="sng" dirty="0">
                <a:solidFill>
                  <a:srgbClr val="FFFF00"/>
                </a:solidFill>
              </a:rPr>
              <a:t>PERSKÉ NEBEZPEČÍ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0" y="1556792"/>
            <a:ext cx="1236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Po vítězné bitvě u Marathónu nastalo 10 leté období </a:t>
            </a:r>
            <a:r>
              <a:rPr lang="cs-CZ" sz="3200" b="1" dirty="0" err="1"/>
              <a:t>klidu.</a:t>
            </a:r>
            <a:r>
              <a:rPr lang="cs-CZ" sz="3200" b="1" u="sng" dirty="0" err="1">
                <a:solidFill>
                  <a:srgbClr val="FFFF00"/>
                </a:solidFill>
              </a:rPr>
              <a:t>R</a:t>
            </a:r>
            <a:r>
              <a:rPr lang="cs-CZ" sz="3200" b="1" u="sng" dirty="0">
                <a:solidFill>
                  <a:srgbClr val="FFFF00"/>
                </a:solidFill>
              </a:rPr>
              <a:t>. 480 př.Kr. </a:t>
            </a:r>
            <a:r>
              <a:rPr lang="cs-CZ" sz="3200" b="1" dirty="0">
                <a:solidFill>
                  <a:srgbClr val="FFFF00"/>
                </a:solidFill>
              </a:rPr>
              <a:t>Peršané znovu </a:t>
            </a:r>
            <a:r>
              <a:rPr lang="cs-CZ" sz="3200" b="1" u="sng" dirty="0">
                <a:solidFill>
                  <a:srgbClr val="FFFF00"/>
                </a:solidFill>
              </a:rPr>
              <a:t>zaútočili na Řecko- v bitvě u THERMOPYL vedl je XERXES</a:t>
            </a:r>
            <a:r>
              <a:rPr lang="cs-CZ" sz="3200" b="1" dirty="0"/>
              <a:t>.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119336" y="3348281"/>
            <a:ext cx="12072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dirty="0"/>
              <a:t>Peršané měli velkou přesilu. Perské přesile ( cca. 1,5 </a:t>
            </a:r>
            <a:r>
              <a:rPr lang="cs-CZ" sz="3200" b="1" dirty="0" err="1"/>
              <a:t>mil.vojáků</a:t>
            </a:r>
            <a:r>
              <a:rPr lang="cs-CZ" sz="3200" b="1" dirty="0"/>
              <a:t>)</a:t>
            </a:r>
            <a:br>
              <a:rPr lang="cs-CZ" sz="3200" b="1" dirty="0"/>
            </a:br>
            <a:r>
              <a:rPr lang="cs-CZ" sz="3200" b="1" dirty="0"/>
              <a:t>se postavil </a:t>
            </a:r>
            <a:r>
              <a:rPr lang="cs-CZ" sz="3200" b="1" u="sng" dirty="0"/>
              <a:t>s</a:t>
            </a:r>
            <a:r>
              <a:rPr lang="cs-CZ" sz="3200" b="1" dirty="0">
                <a:solidFill>
                  <a:srgbClr val="FFFF00"/>
                </a:solidFill>
              </a:rPr>
              <a:t>partský král LÉONIDÁS se 300 muži</a:t>
            </a:r>
            <a:r>
              <a:rPr lang="cs-CZ" sz="3200" b="1" dirty="0"/>
              <a:t>, v okolí spojenci. 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-96688" y="5160094"/>
            <a:ext cx="12457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- 3 dny odráželi Řekové Peršany a Peršanům pomohla až </a:t>
            </a:r>
            <a:r>
              <a:rPr lang="cs-CZ" sz="3200" b="1" u="sng" dirty="0">
                <a:solidFill>
                  <a:srgbClr val="FFFF00"/>
                </a:solidFill>
              </a:rPr>
              <a:t>zrada </a:t>
            </a:r>
            <a:r>
              <a:rPr lang="cs-CZ" sz="3200" b="1" u="sng" dirty="0" err="1">
                <a:solidFill>
                  <a:srgbClr val="FFFF00"/>
                </a:solidFill>
              </a:rPr>
              <a:t>Efialta</a:t>
            </a:r>
            <a:r>
              <a:rPr lang="cs-CZ" sz="3200" b="1" u="sng" dirty="0">
                <a:solidFill>
                  <a:srgbClr val="FFFF00"/>
                </a:solidFill>
              </a:rPr>
              <a:t>.</a:t>
            </a:r>
            <a:r>
              <a:rPr lang="cs-CZ" sz="3200" b="1" dirty="0"/>
              <a:t> </a:t>
            </a:r>
            <a:br>
              <a:rPr lang="cs-CZ" sz="3200" b="1" dirty="0"/>
            </a:br>
            <a:r>
              <a:rPr lang="cs-CZ" sz="3200" b="1" dirty="0"/>
              <a:t>  </a:t>
            </a:r>
            <a:r>
              <a:rPr lang="cs-CZ" sz="3200" b="1" dirty="0" err="1"/>
              <a:t>Léonidás</a:t>
            </a:r>
            <a:r>
              <a:rPr lang="cs-CZ" sz="3200" b="1" dirty="0"/>
              <a:t> poslal spojence domů, aby je ušetřil a sám zahynul s 300 muži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/>
              <a:t>12</a:t>
            </a:r>
            <a:r>
              <a:rPr lang="fi-FI" dirty="0"/>
              <a:t>.</a:t>
            </a:r>
            <a:r>
              <a:rPr lang="cs-CZ" dirty="0"/>
              <a:t>3</a:t>
            </a:r>
            <a:r>
              <a:rPr lang="fi-FI" dirty="0"/>
              <a:t>.2014         D 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11424" y="33265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Obr.č.1 – spartský král </a:t>
            </a:r>
            <a:r>
              <a:rPr lang="cs-CZ" dirty="0" err="1"/>
              <a:t>Léonidás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456040" y="33265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Obr.č.2 – spartský král </a:t>
            </a:r>
            <a:r>
              <a:rPr lang="cs-CZ" dirty="0" err="1"/>
              <a:t>Xerxés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980728"/>
            <a:ext cx="5112568" cy="468052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980728"/>
            <a:ext cx="4608512" cy="568863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07368" y="58772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Pomník – </a:t>
            </a:r>
            <a:r>
              <a:rPr lang="cs-CZ" sz="2400" b="1" i="1" u="sng" dirty="0"/>
              <a:t>„ </a:t>
            </a:r>
            <a:r>
              <a:rPr lang="cs-CZ" sz="2400" b="1" i="1" u="sng" dirty="0" err="1"/>
              <a:t>Poutníče</a:t>
            </a:r>
            <a:r>
              <a:rPr lang="cs-CZ" sz="2400" b="1" i="1" u="sng" dirty="0"/>
              <a:t>, zvěstuj </a:t>
            </a:r>
            <a:r>
              <a:rPr lang="cs-CZ" sz="2400" b="1" i="1" u="sng" dirty="0" err="1"/>
              <a:t>Lakadeimonským</a:t>
            </a:r>
            <a:r>
              <a:rPr lang="cs-CZ" sz="2400" b="1" i="1" u="sng" dirty="0"/>
              <a:t>, že my tu mrtvy ležíme, jakož zákony kázaly nám“!</a:t>
            </a:r>
          </a:p>
        </p:txBody>
      </p:sp>
    </p:spTree>
    <p:extLst>
      <p:ext uri="{BB962C8B-B14F-4D97-AF65-F5344CB8AC3E}">
        <p14:creationId xmlns:p14="http://schemas.microsoft.com/office/powerpoint/2010/main" val="26714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35360" y="620688"/>
            <a:ext cx="11665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u="sng" dirty="0"/>
              <a:t>Perská vojska volně postupovala a plenila Řecko</a:t>
            </a:r>
            <a:r>
              <a:rPr lang="cs-CZ" sz="3200" b="1" dirty="0"/>
              <a:t>, včetně Athén, </a:t>
            </a:r>
            <a:br>
              <a:rPr lang="cs-CZ" sz="3200" b="1" dirty="0"/>
            </a:br>
            <a:r>
              <a:rPr lang="cs-CZ" sz="3200" b="1" dirty="0"/>
              <a:t>  které byly vypáleny. </a:t>
            </a:r>
            <a:r>
              <a:rPr lang="cs-CZ" sz="3200" b="1" u="sng" dirty="0"/>
              <a:t>Obyvatelé Athén včas unikli a ukryli se </a:t>
            </a:r>
            <a:br>
              <a:rPr lang="cs-CZ" sz="3200" b="1" u="sng" dirty="0"/>
            </a:br>
            <a:r>
              <a:rPr lang="cs-CZ" sz="3200" b="1" u="sng" dirty="0"/>
              <a:t>  v zátoce </a:t>
            </a:r>
            <a:r>
              <a:rPr lang="cs-CZ" sz="3200" b="1" u="sng" dirty="0" err="1"/>
              <a:t>Salamíny</a:t>
            </a:r>
            <a:r>
              <a:rPr lang="cs-CZ" sz="3200" b="1" u="sng" dirty="0"/>
              <a:t>.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63352" y="2844225"/>
            <a:ext cx="1137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Zde se strhla námořní bitva, </a:t>
            </a:r>
            <a:r>
              <a:rPr lang="cs-CZ" sz="3200" b="1" u="sng" dirty="0"/>
              <a:t>Peršané byli i přes převahu poraženi</a:t>
            </a:r>
            <a:r>
              <a:rPr lang="cs-CZ" sz="3200" b="1" dirty="0"/>
              <a:t>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3352" y="4307612"/>
            <a:ext cx="11737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Vítězství u </a:t>
            </a:r>
            <a:r>
              <a:rPr lang="cs-CZ" sz="3200" b="1" dirty="0" err="1"/>
              <a:t>Salamíny</a:t>
            </a:r>
            <a:r>
              <a:rPr lang="cs-CZ" sz="3200" b="1" dirty="0"/>
              <a:t> však Řekové pro svoji nesvornost neuměli</a:t>
            </a:r>
            <a:br>
              <a:rPr lang="cs-CZ" sz="3200" b="1" dirty="0"/>
            </a:br>
            <a:r>
              <a:rPr lang="cs-CZ" sz="3200" b="1" dirty="0"/>
              <a:t>   využít, Peršané opět napadli a vypálili Athény a Athéňané opět</a:t>
            </a:r>
          </a:p>
          <a:p>
            <a:r>
              <a:rPr lang="cs-CZ" sz="3200" b="1" dirty="0"/>
              <a:t>   museli utéci.</a:t>
            </a:r>
          </a:p>
        </p:txBody>
      </p:sp>
      <p:sp>
        <p:nvSpPr>
          <p:cNvPr id="6" name="Obdélník 5"/>
          <p:cNvSpPr/>
          <p:nvPr/>
        </p:nvSpPr>
        <p:spPr>
          <a:xfrm>
            <a:off x="9686802" y="75134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03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35360" y="620688"/>
            <a:ext cx="11593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u="sng" dirty="0">
                <a:solidFill>
                  <a:srgbClr val="FFFF00"/>
                </a:solidFill>
              </a:rPr>
              <a:t>Řekové se konečně spojili. A následně došlo k rozhodující bitvě</a:t>
            </a:r>
            <a:br>
              <a:rPr lang="cs-CZ" sz="3200" b="1" u="sng" dirty="0">
                <a:solidFill>
                  <a:srgbClr val="FFFF00"/>
                </a:solidFill>
              </a:rPr>
            </a:br>
            <a:r>
              <a:rPr lang="cs-CZ" sz="3200" b="1" dirty="0">
                <a:solidFill>
                  <a:srgbClr val="FFFF00"/>
                </a:solidFill>
              </a:rPr>
              <a:t>  </a:t>
            </a:r>
            <a:r>
              <a:rPr lang="cs-CZ" sz="3200" b="1" u="sng" dirty="0">
                <a:solidFill>
                  <a:srgbClr val="FFFF00"/>
                </a:solidFill>
              </a:rPr>
              <a:t> r.479 př.Kr. u </a:t>
            </a:r>
            <a:r>
              <a:rPr lang="cs-CZ" sz="3200" b="1" u="sng" dirty="0" err="1">
                <a:solidFill>
                  <a:srgbClr val="FFFF00"/>
                </a:solidFill>
              </a:rPr>
              <a:t>Platají</a:t>
            </a:r>
            <a:r>
              <a:rPr lang="cs-CZ" sz="3200" b="1" u="sng" dirty="0">
                <a:solidFill>
                  <a:srgbClr val="FFFF00"/>
                </a:solidFill>
              </a:rPr>
              <a:t>. 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360" y="2276872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 </a:t>
            </a:r>
            <a:r>
              <a:rPr lang="cs-CZ" sz="3200" b="1" dirty="0"/>
              <a:t>- Po urputném boji Řekové zabili perského velitele a ZVÍTĚZILI. 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5360" y="3356992"/>
            <a:ext cx="1159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u="sng" dirty="0"/>
              <a:t>Války trvaly ještě několik let</a:t>
            </a:r>
            <a:r>
              <a:rPr lang="cs-CZ" sz="3200" b="1" dirty="0"/>
              <a:t>, ale Řekové postupně získávali převahu, společnými silami opět získali ostrovy v Egejském moři </a:t>
            </a:r>
            <a:br>
              <a:rPr lang="cs-CZ" sz="3200" b="1" dirty="0"/>
            </a:br>
            <a:r>
              <a:rPr lang="cs-CZ" sz="3200" b="1" dirty="0"/>
              <a:t>( viz. kolonizace)</a:t>
            </a:r>
            <a:r>
              <a:rPr lang="cs-CZ" sz="3200" b="1" u="sng" dirty="0"/>
              <a:t> a r. 449 př.Kr.  byl uzavřen mír.</a:t>
            </a:r>
            <a:endParaRPr lang="cs-CZ" sz="3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1344" y="5445224"/>
            <a:ext cx="11737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b="1" u="sng" dirty="0"/>
              <a:t>Malé Řecko porazilo obrovskou perskou říši </a:t>
            </a:r>
            <a:r>
              <a:rPr lang="cs-CZ" sz="3200" b="1" dirty="0"/>
              <a:t>a zachránili nejen svou svobodu, ale i základy evropské civilizace. </a:t>
            </a:r>
          </a:p>
        </p:txBody>
      </p:sp>
    </p:spTree>
    <p:extLst>
      <p:ext uri="{BB962C8B-B14F-4D97-AF65-F5344CB8AC3E}">
        <p14:creationId xmlns:p14="http://schemas.microsoft.com/office/powerpoint/2010/main" val="42842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67608" y="4046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OPAKOVÁNÍ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9336" y="134076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1. Kdy byla a jak dopadla bitva u Marathónu ?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36" y="292494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2. Kdo vedl spartské vojsko v bitvě u Thermopyl?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9336" y="4221088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3. Kde Řekové vyhráli námořní bitvu 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9336" y="5517232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4. Kde a kdy došlo k rozhodné bitvě a jak dopadla 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960096" y="1991742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r. 490 př.Kr. vítězstvím Řeků.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36360" y="364502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rgbClr val="FFFF00"/>
                </a:solidFill>
              </a:rPr>
              <a:t>Léonidás</a:t>
            </a:r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174584" y="4797152"/>
            <a:ext cx="368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V zátoce u </a:t>
            </a:r>
            <a:r>
              <a:rPr lang="cs-CZ" sz="3200" b="1" dirty="0" err="1">
                <a:solidFill>
                  <a:srgbClr val="FFFF00"/>
                </a:solidFill>
              </a:rPr>
              <a:t>Salamíny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447928" y="601257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r.479 př.Kr. u </a:t>
            </a:r>
            <a:r>
              <a:rPr lang="cs-CZ" sz="3200" b="1" dirty="0" err="1">
                <a:solidFill>
                  <a:srgbClr val="FFFF00"/>
                </a:solidFill>
              </a:rPr>
              <a:t>Platají,Řekové</a:t>
            </a:r>
            <a:r>
              <a:rPr lang="cs-CZ" sz="3200" b="1" dirty="0">
                <a:solidFill>
                  <a:srgbClr val="FFFF00"/>
                </a:solidFill>
              </a:rPr>
              <a:t> zvítězili.</a:t>
            </a:r>
          </a:p>
        </p:txBody>
      </p:sp>
    </p:spTree>
    <p:extLst>
      <p:ext uri="{BB962C8B-B14F-4D97-AF65-F5344CB8AC3E}">
        <p14:creationId xmlns:p14="http://schemas.microsoft.com/office/powerpoint/2010/main" val="94042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359696" y="3326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Spoj dvojice čarou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9376" y="1052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Bitva u Marathónu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51384" y="20608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Vítězství Řeků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51384" y="306896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Maratónský běh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51384" y="414908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Bitva u Thermopyl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3392" y="5157192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Porážka Sparty s 300 muži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23392" y="602128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Bitvy u </a:t>
            </a:r>
            <a:r>
              <a:rPr lang="cs-CZ" sz="2800" b="1" dirty="0" err="1"/>
              <a:t>Salamíny</a:t>
            </a:r>
            <a:r>
              <a:rPr lang="cs-CZ" sz="2800" b="1" dirty="0"/>
              <a:t> a u </a:t>
            </a:r>
            <a:r>
              <a:rPr lang="cs-CZ" sz="2800" b="1" dirty="0" err="1"/>
              <a:t>Platají</a:t>
            </a:r>
            <a:endParaRPr lang="cs-CZ" sz="28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56040" y="76470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cca.42 km, na -počest běžce </a:t>
            </a:r>
            <a:r>
              <a:rPr lang="cs-CZ" sz="2800" b="1" dirty="0" err="1">
                <a:solidFill>
                  <a:srgbClr val="FFFF00"/>
                </a:solidFill>
              </a:rPr>
              <a:t>Feidippidése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56040" y="2060848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490př.Kr – Perská říše proti Řekům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456040" y="306896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Vynikající řecký stratég </a:t>
            </a:r>
            <a:r>
              <a:rPr lang="cs-CZ" sz="2800" b="1" dirty="0" err="1">
                <a:solidFill>
                  <a:srgbClr val="FFFF00"/>
                </a:solidFill>
              </a:rPr>
              <a:t>Miltiadés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600056" y="414908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Vítězství Řeků nad Peršany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672064" y="5013176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480 př.Kr.- vítězství Peršanů-  zrada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672064" y="58052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Zrada  Řeka  </a:t>
            </a:r>
            <a:r>
              <a:rPr lang="cs-CZ" sz="2800" b="1" dirty="0" err="1">
                <a:solidFill>
                  <a:srgbClr val="FFFF00"/>
                </a:solidFill>
              </a:rPr>
              <a:t>Efialta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620</TotalTime>
  <Words>628</Words>
  <Application>Microsoft Office PowerPoint</Application>
  <PresentationFormat>Širokoúhlá obrazovka</PresentationFormat>
  <Paragraphs>62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Nebe</vt:lpstr>
      <vt:lpstr>PERSKÉ VÁLKY</vt:lpstr>
      <vt:lpstr>Prezentace aplikace PowerPoint</vt:lpstr>
      <vt:lpstr>Prezentace aplikace PowerPoint</vt:lpstr>
      <vt:lpstr>PERSKÉ NEBEZPEČÍ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Ivana Zelenková</cp:lastModifiedBy>
  <cp:revision>98</cp:revision>
  <dcterms:created xsi:type="dcterms:W3CDTF">2014-02-07T15:47:24Z</dcterms:created>
  <dcterms:modified xsi:type="dcterms:W3CDTF">2021-03-16T12:21:26Z</dcterms:modified>
</cp:coreProperties>
</file>