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8" r:id="rId3"/>
    <p:sldId id="283" r:id="rId4"/>
    <p:sldId id="273" r:id="rId5"/>
    <p:sldId id="272" r:id="rId6"/>
    <p:sldId id="276" r:id="rId7"/>
    <p:sldId id="281" r:id="rId8"/>
    <p:sldId id="28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9" d="100"/>
          <a:sy n="79" d="100"/>
        </p:scale>
        <p:origin x="1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-96688" y="2204864"/>
            <a:ext cx="119533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u="sng" dirty="0" smtClean="0">
                <a:solidFill>
                  <a:srgbClr val="FFFF00"/>
                </a:solidFill>
                <a:latin typeface="Gill Sans Ultra Bold" panose="020B0A02020104020203" pitchFamily="34" charset="-18"/>
              </a:rPr>
              <a:t>Znovudobytí Pyrenejského poloostrova</a:t>
            </a:r>
            <a:endParaRPr lang="cs-CZ" sz="6000" b="1" u="sng" dirty="0">
              <a:solidFill>
                <a:srgbClr val="FFFF00"/>
              </a:solidFill>
              <a:latin typeface="Gill Sans Ultra Bold" panose="020B0A02020104020203" pitchFamily="34" charset="-18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23.3.2015, Dějepis   7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23592" y="2648233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3392" y="1484784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620688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r.771 přistál muslimský vojevůdce Tárik na jihu Pyrenejského</a:t>
            </a:r>
            <a:br>
              <a:rPr lang="cs-CZ" sz="3200" b="1" dirty="0" smtClean="0"/>
            </a:br>
            <a:r>
              <a:rPr lang="cs-CZ" sz="3200" b="1" dirty="0" smtClean="0"/>
              <a:t>  poloostrova-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Tárikova</a:t>
            </a:r>
            <a:r>
              <a:rPr lang="cs-CZ" sz="3200" b="1" u="sng" dirty="0" smtClean="0">
                <a:solidFill>
                  <a:srgbClr val="FFFF00"/>
                </a:solidFill>
              </a:rPr>
              <a:t> skála – Gibraltar.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2564904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Arabové se tak stali pány Pyrenejského poloostrova (až do r. 1492).</a:t>
            </a:r>
            <a:br>
              <a:rPr lang="cs-CZ" sz="3200" b="1" dirty="0" smtClean="0"/>
            </a:br>
            <a:r>
              <a:rPr lang="cs-CZ" sz="3200" b="1" dirty="0" smtClean="0"/>
              <a:t>  </a:t>
            </a:r>
            <a:r>
              <a:rPr lang="cs-CZ" sz="3200" b="1" u="sng" dirty="0" smtClean="0">
                <a:solidFill>
                  <a:srgbClr val="FFFF00"/>
                </a:solidFill>
              </a:rPr>
              <a:t>Dobyté území nazývali Andalusie</a:t>
            </a:r>
            <a:r>
              <a:rPr lang="cs-CZ" sz="3200" b="1" dirty="0" smtClean="0"/>
              <a:t>, </a:t>
            </a:r>
            <a:r>
              <a:rPr lang="cs-CZ" sz="3200" b="1" u="sng" dirty="0" smtClean="0"/>
              <a:t>r.991 se odtrhli- </a:t>
            </a:r>
            <a:r>
              <a:rPr lang="cs-CZ" sz="3200" b="1" u="sng" dirty="0" err="1" smtClean="0"/>
              <a:t>Cordóbský</a:t>
            </a:r>
            <a:r>
              <a:rPr lang="cs-CZ" sz="3200" b="1" u="sng" dirty="0" smtClean="0"/>
              <a:t> </a:t>
            </a:r>
            <a:r>
              <a:rPr lang="cs-CZ" sz="3200" b="1" u="sng" dirty="0" err="1" smtClean="0"/>
              <a:t>chalifát</a:t>
            </a:r>
            <a:r>
              <a:rPr lang="cs-CZ" sz="3200" b="1" dirty="0" smtClean="0"/>
              <a:t>.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72008" y="4581128"/>
            <a:ext cx="12360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Cordóbský</a:t>
            </a:r>
            <a:r>
              <a:rPr lang="cs-CZ" sz="3200" b="1" u="sng" dirty="0" smtClean="0">
                <a:solidFill>
                  <a:srgbClr val="FFFF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chalifát</a:t>
            </a:r>
            <a:r>
              <a:rPr lang="cs-CZ" sz="3200" b="1" u="sng" dirty="0" smtClean="0">
                <a:solidFill>
                  <a:srgbClr val="FFFF00"/>
                </a:solidFill>
              </a:rPr>
              <a:t> – hospodářsky i kulturně nejrozvinutější v Evropě.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   Arabové zavedli nové zemědělské techniky, nové plodiny, zahrady s vodotrysky, mešity s minarety- ornamenty- rostlinné nebo geometrické.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24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8048" y="1628800"/>
            <a:ext cx="5328592" cy="511256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600056" y="404664"/>
            <a:ext cx="48965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/>
              <a:t>Al-Andalus, Maury ovládaná část Pyrenejského poloostrova kolem roku 910</a:t>
            </a:r>
            <a:endParaRPr lang="cs-CZ" sz="20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1628800"/>
            <a:ext cx="5616624" cy="496855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839416" y="54868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Avicenna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853517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-24680" y="1052736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Arabové – ve Španělsku Maurové – nábožensky velmi tolerantní, dobří</a:t>
            </a:r>
            <a:br>
              <a:rPr lang="cs-CZ" sz="3200" b="1" dirty="0" smtClean="0"/>
            </a:br>
            <a:r>
              <a:rPr lang="cs-CZ" sz="3200" b="1" dirty="0" smtClean="0"/>
              <a:t>  obchodníci a cestovatelé – podrobné zápisky – rozvoj zeměpisu.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72008" y="2492896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Rozvíjelo se i umění a vzdělanost – astronomie, matematika ( arabské</a:t>
            </a:r>
            <a:br>
              <a:rPr lang="cs-CZ" sz="3200" b="1" dirty="0" smtClean="0"/>
            </a:br>
            <a:r>
              <a:rPr lang="cs-CZ" sz="3200" b="1" dirty="0" smtClean="0"/>
              <a:t>   číslice) , fyzika, lékařství, historie, </a:t>
            </a:r>
            <a:r>
              <a:rPr lang="cs-CZ" sz="3200" b="1" u="sng" dirty="0" smtClean="0">
                <a:solidFill>
                  <a:srgbClr val="FFFF00"/>
                </a:solidFill>
              </a:rPr>
              <a:t>slavný filozof – Ibn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Síná</a:t>
            </a:r>
            <a:r>
              <a:rPr lang="cs-CZ" sz="3200" b="1" u="sng" dirty="0" smtClean="0">
                <a:solidFill>
                  <a:srgbClr val="FFFF00"/>
                </a:solidFill>
              </a:rPr>
              <a:t> (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Avicenna</a:t>
            </a:r>
            <a:r>
              <a:rPr lang="cs-CZ" sz="3200" b="1" u="sng" dirty="0" smtClean="0">
                <a:solidFill>
                  <a:srgbClr val="FFFF00"/>
                </a:solidFill>
              </a:rPr>
              <a:t>).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-96688" y="4077072"/>
            <a:ext cx="12432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Sever a hory Pyrenejí Maurové nezabrali – křesťanství, Arabové-trestná </a:t>
            </a:r>
            <a:r>
              <a:rPr lang="cs-CZ" sz="3200" b="1" u="sng" dirty="0" smtClean="0">
                <a:solidFill>
                  <a:srgbClr val="FFFF00"/>
                </a:solidFill>
              </a:rPr>
              <a:t>výprava r. 721- poražena – bitva u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Covadongy</a:t>
            </a:r>
            <a:r>
              <a:rPr lang="cs-CZ" sz="3200" b="1" u="sng" dirty="0" smtClean="0">
                <a:solidFill>
                  <a:srgbClr val="FFFF00"/>
                </a:solidFill>
              </a:rPr>
              <a:t>- počátek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reconquisty</a:t>
            </a:r>
            <a:r>
              <a:rPr lang="cs-CZ" sz="3200" b="1" u="sng" dirty="0" smtClean="0">
                <a:solidFill>
                  <a:srgbClr val="FFFF00"/>
                </a:solidFill>
              </a:rPr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75720" y="116632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Arabské vědy a umění</a:t>
            </a:r>
            <a:endParaRPr lang="cs-CZ" sz="28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191344" y="5661248"/>
            <a:ext cx="11809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-Původní smysl </a:t>
            </a:r>
            <a:r>
              <a:rPr lang="cs-CZ" sz="3200" b="1" dirty="0" err="1"/>
              <a:t>reconquisty</a:t>
            </a:r>
            <a:r>
              <a:rPr lang="cs-CZ" sz="3200" b="1" dirty="0"/>
              <a:t> – pouze navrácení území. </a:t>
            </a:r>
            <a:r>
              <a:rPr lang="cs-CZ" sz="3200" b="1" u="sng" dirty="0">
                <a:solidFill>
                  <a:srgbClr val="FFFF00"/>
                </a:solidFill>
              </a:rPr>
              <a:t>Křížové války</a:t>
            </a:r>
            <a:br>
              <a:rPr lang="cs-CZ" sz="3200" b="1" u="sng" dirty="0">
                <a:solidFill>
                  <a:srgbClr val="FFFF00"/>
                </a:solidFill>
              </a:rPr>
            </a:br>
            <a:r>
              <a:rPr lang="cs-CZ" sz="3200" b="1" u="sng" dirty="0">
                <a:solidFill>
                  <a:srgbClr val="FFFF00"/>
                </a:solidFill>
              </a:rPr>
              <a:t>   změna na válku křesťanů proti muslimům</a:t>
            </a:r>
            <a:r>
              <a:rPr lang="cs-CZ" sz="3200" b="1" dirty="0"/>
              <a:t>. </a:t>
            </a:r>
            <a:r>
              <a:rPr lang="cs-CZ" sz="3200" b="1" dirty="0" smtClean="0"/>
              <a:t>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56773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/>
      <p:bldP spid="8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23392" y="1460977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4016" y="404664"/>
            <a:ext cx="12576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Křesťanství se rozšiřovalo pouze pozvolna- na dobytém území </a:t>
            </a:r>
            <a:r>
              <a:rPr lang="cs-CZ" sz="3200" b="1" u="sng" dirty="0" smtClean="0">
                <a:solidFill>
                  <a:srgbClr val="FFFF00"/>
                </a:solidFill>
              </a:rPr>
              <a:t>vznikaly 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malé státy – León,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Kastílie</a:t>
            </a:r>
            <a:r>
              <a:rPr lang="cs-CZ" sz="3200" b="1" u="sng" dirty="0" smtClean="0">
                <a:solidFill>
                  <a:srgbClr val="FFFF00"/>
                </a:solidFill>
              </a:rPr>
              <a:t>,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Aragon</a:t>
            </a:r>
            <a:r>
              <a:rPr lang="cs-CZ" sz="3200" b="1" u="sng" dirty="0" smtClean="0">
                <a:solidFill>
                  <a:srgbClr val="FFFF00"/>
                </a:solidFill>
              </a:rPr>
              <a:t>, Portugalsko</a:t>
            </a:r>
            <a:r>
              <a:rPr lang="cs-CZ" sz="3200" b="1" dirty="0" smtClean="0"/>
              <a:t>.</a:t>
            </a:r>
            <a:endParaRPr lang="cs-CZ" sz="3200" b="1" u="sng" dirty="0" smtClean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72008" y="2132856"/>
            <a:ext cx="123606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Cordóbský</a:t>
            </a:r>
            <a:r>
              <a:rPr lang="cs-CZ" sz="3200" b="1" u="sng" dirty="0" smtClean="0">
                <a:solidFill>
                  <a:srgbClr val="FFFF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chalifát</a:t>
            </a:r>
            <a:r>
              <a:rPr lang="cs-CZ" sz="3200" b="1" u="sng" dirty="0" smtClean="0">
                <a:solidFill>
                  <a:srgbClr val="FFFF00"/>
                </a:solidFill>
              </a:rPr>
              <a:t> se r. 1031 rozpadl na emiráty</a:t>
            </a:r>
            <a:r>
              <a:rPr lang="cs-CZ" sz="3200" b="1" dirty="0" smtClean="0"/>
              <a:t>- Kastilii a  León</a:t>
            </a:r>
            <a:br>
              <a:rPr lang="cs-CZ" sz="3200" b="1" dirty="0" smtClean="0"/>
            </a:br>
            <a:r>
              <a:rPr lang="cs-CZ" sz="3200" b="1" dirty="0" smtClean="0"/>
              <a:t> sjednotil kastilský král Ferdinand I. (vládl 1035-1065).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-72008" y="4077072"/>
            <a:ext cx="12576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Ferdinandův syn </a:t>
            </a:r>
            <a:r>
              <a:rPr lang="cs-CZ" sz="3200" b="1" dirty="0" smtClean="0">
                <a:solidFill>
                  <a:srgbClr val="FFFF00"/>
                </a:solidFill>
              </a:rPr>
              <a:t>Alfonso VI.  </a:t>
            </a:r>
            <a:r>
              <a:rPr lang="cs-CZ" sz="3200" b="1" dirty="0" smtClean="0"/>
              <a:t>(1072-1109) </a:t>
            </a:r>
            <a:r>
              <a:rPr lang="cs-CZ" sz="3200" b="1" u="sng" dirty="0" smtClean="0">
                <a:solidFill>
                  <a:srgbClr val="FFFF00"/>
                </a:solidFill>
              </a:rPr>
              <a:t>dobyl r. 1085 Toledo </a:t>
            </a:r>
            <a:r>
              <a:rPr lang="cs-CZ" sz="3200" b="1" dirty="0" smtClean="0"/>
              <a:t>– </a:t>
            </a:r>
            <a:br>
              <a:rPr lang="cs-CZ" sz="3200" b="1" dirty="0" smtClean="0"/>
            </a:br>
            <a:r>
              <a:rPr lang="cs-CZ" sz="3200" b="1" dirty="0" smtClean="0"/>
              <a:t>prosadil toleranci k Islámu a židovské víře.  </a:t>
            </a:r>
            <a:br>
              <a:rPr lang="cs-CZ" sz="3200" b="1" dirty="0" smtClean="0"/>
            </a:br>
            <a:r>
              <a:rPr lang="cs-CZ" sz="3200" b="1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32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91344" y="260648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Alfonso VI.</a:t>
            </a:r>
            <a:endParaRPr lang="cs-CZ" sz="20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63752" y="260648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 smtClean="0"/>
              <a:t>Isabela Kastilská</a:t>
            </a:r>
            <a:endParaRPr lang="cs-CZ" sz="2000" b="1" u="sng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836711"/>
            <a:ext cx="3240360" cy="584031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776" y="908720"/>
            <a:ext cx="3672408" cy="5768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45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15680" y="3326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SPOJ ČAROU </a:t>
            </a:r>
            <a:endParaRPr lang="cs-CZ" sz="24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1384" y="1124744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Stoletá válka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3392" y="213285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Příčina války 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3392" y="3284984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První etapa války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3392" y="429309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Druhá etapa války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23392" y="5301208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Dívka vedoucí vojsko proti Anglii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3392" y="623731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Konec stoleté války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824192" y="908720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Počáteční vítezství Anglie-lučištníci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824192" y="213285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Francie proti Anglii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680176" y="314096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>
                <a:solidFill>
                  <a:srgbClr val="FFFF00"/>
                </a:solidFill>
              </a:rPr>
              <a:t>F</a:t>
            </a:r>
            <a:r>
              <a:rPr lang="cs-CZ" sz="2800" b="1" dirty="0" smtClean="0">
                <a:solidFill>
                  <a:srgbClr val="FFFF00"/>
                </a:solidFill>
              </a:rPr>
              <a:t>landry, anglické državy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824192" y="414908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1453 - smír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824192" y="5013176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1356-bitva u </a:t>
            </a:r>
            <a:r>
              <a:rPr lang="cs-CZ" sz="2800" b="1" dirty="0" err="1" smtClean="0">
                <a:solidFill>
                  <a:srgbClr val="FFFF00"/>
                </a:solidFill>
              </a:rPr>
              <a:t>Poiters</a:t>
            </a:r>
            <a:r>
              <a:rPr lang="cs-CZ" sz="2800" b="1" dirty="0" smtClean="0">
                <a:solidFill>
                  <a:srgbClr val="FFFF00"/>
                </a:solidFill>
              </a:rPr>
              <a:t>- </a:t>
            </a:r>
            <a:r>
              <a:rPr lang="cs-CZ" sz="2800" b="1" dirty="0" err="1" smtClean="0">
                <a:solidFill>
                  <a:srgbClr val="FFFF00"/>
                </a:solidFill>
              </a:rPr>
              <a:t>fran</a:t>
            </a:r>
            <a:r>
              <a:rPr lang="cs-CZ" sz="2800" b="1" dirty="0" smtClean="0">
                <a:solidFill>
                  <a:srgbClr val="FFFF00"/>
                </a:solidFill>
              </a:rPr>
              <a:t>. král zajat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968208" y="623731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Jana z Arku,1431 upálena</a:t>
            </a:r>
            <a:endParaRPr lang="cs-CZ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48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511824" y="33265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ŘEŠENÍ </a:t>
            </a:r>
            <a:endParaRPr lang="cs-CZ" sz="24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551384" y="1124744"/>
            <a:ext cx="3024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Stoletá válka</a:t>
            </a:r>
            <a:endParaRPr lang="cs-CZ" sz="28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623392" y="2132856"/>
            <a:ext cx="2448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Příčina války 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3392" y="3284984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První etapa války</a:t>
            </a:r>
            <a:endParaRPr lang="cs-CZ" sz="28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23392" y="429309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Druhá etapa války</a:t>
            </a:r>
            <a:endParaRPr lang="cs-CZ" sz="28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2305" y="5301208"/>
            <a:ext cx="5055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Dívka vedoucí vojsko proti Anglii</a:t>
            </a:r>
            <a:endParaRPr lang="cs-CZ" sz="28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23392" y="6237312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Konec stoleté války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7824192" y="908720"/>
            <a:ext cx="37444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Počáteční vítezství Anglie-lučištníci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824192" y="2132856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Francie proti Anglii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680176" y="314096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 </a:t>
            </a:r>
            <a:r>
              <a:rPr lang="cs-CZ" sz="2800" b="1" dirty="0">
                <a:solidFill>
                  <a:srgbClr val="FFFF00"/>
                </a:solidFill>
              </a:rPr>
              <a:t>F</a:t>
            </a:r>
            <a:r>
              <a:rPr lang="cs-CZ" sz="2800" b="1" dirty="0" smtClean="0">
                <a:solidFill>
                  <a:srgbClr val="FFFF00"/>
                </a:solidFill>
              </a:rPr>
              <a:t>landry, anglické državy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824192" y="414908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1453 - smír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824192" y="5013176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1356-bitva u </a:t>
            </a:r>
            <a:r>
              <a:rPr lang="cs-CZ" sz="2800" b="1" dirty="0" err="1" smtClean="0">
                <a:solidFill>
                  <a:srgbClr val="FFFF00"/>
                </a:solidFill>
              </a:rPr>
              <a:t>Poiters</a:t>
            </a:r>
            <a:r>
              <a:rPr lang="cs-CZ" sz="2800" b="1" dirty="0" smtClean="0">
                <a:solidFill>
                  <a:srgbClr val="FFFF00"/>
                </a:solidFill>
              </a:rPr>
              <a:t>- </a:t>
            </a:r>
            <a:r>
              <a:rPr lang="cs-CZ" sz="2800" b="1" dirty="0" err="1" smtClean="0">
                <a:solidFill>
                  <a:srgbClr val="FFFF00"/>
                </a:solidFill>
              </a:rPr>
              <a:t>fran</a:t>
            </a:r>
            <a:r>
              <a:rPr lang="cs-CZ" sz="2800" b="1" dirty="0" smtClean="0">
                <a:solidFill>
                  <a:srgbClr val="FFFF00"/>
                </a:solidFill>
              </a:rPr>
              <a:t>. král zajat</a:t>
            </a:r>
            <a:endParaRPr lang="cs-CZ" sz="2800" b="1" dirty="0">
              <a:solidFill>
                <a:srgbClr val="FFFF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968208" y="6237312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00"/>
                </a:solidFill>
              </a:rPr>
              <a:t>Jana z Arku,1431 upálena</a:t>
            </a:r>
            <a:endParaRPr lang="cs-CZ" sz="2800" b="1" dirty="0">
              <a:solidFill>
                <a:srgbClr val="FFFF00"/>
              </a:solidFill>
            </a:endParaRPr>
          </a:p>
        </p:txBody>
      </p:sp>
      <p:cxnSp>
        <p:nvCxnSpPr>
          <p:cNvPr id="16" name="Přímá spojnice se šipkou 15"/>
          <p:cNvCxnSpPr>
            <a:endCxn id="10" idx="1"/>
          </p:cNvCxnSpPr>
          <p:nvPr/>
        </p:nvCxnSpPr>
        <p:spPr>
          <a:xfrm>
            <a:off x="2639616" y="1412776"/>
            <a:ext cx="5184576" cy="98169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2639616" y="2420888"/>
            <a:ext cx="5184576" cy="100811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endCxn id="9" idx="1"/>
          </p:cNvCxnSpPr>
          <p:nvPr/>
        </p:nvCxnSpPr>
        <p:spPr>
          <a:xfrm flipV="1">
            <a:off x="3287688" y="1385774"/>
            <a:ext cx="4536504" cy="2278414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3" idx="1"/>
          </p:cNvCxnSpPr>
          <p:nvPr/>
        </p:nvCxnSpPr>
        <p:spPr>
          <a:xfrm>
            <a:off x="3431704" y="4672300"/>
            <a:ext cx="4392488" cy="81793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endCxn id="14" idx="1"/>
          </p:cNvCxnSpPr>
          <p:nvPr/>
        </p:nvCxnSpPr>
        <p:spPr>
          <a:xfrm>
            <a:off x="5519936" y="5589240"/>
            <a:ext cx="2448272" cy="90968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endCxn id="12" idx="1"/>
          </p:cNvCxnSpPr>
          <p:nvPr/>
        </p:nvCxnSpPr>
        <p:spPr>
          <a:xfrm flipV="1">
            <a:off x="3575720" y="4410690"/>
            <a:ext cx="4248472" cy="2088232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598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1286</TotalTime>
  <Words>248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Gill Sans Ultra Bold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PETKA</cp:lastModifiedBy>
  <cp:revision>197</cp:revision>
  <dcterms:created xsi:type="dcterms:W3CDTF">2014-02-05T17:07:28Z</dcterms:created>
  <dcterms:modified xsi:type="dcterms:W3CDTF">2019-03-11T08:31:02Z</dcterms:modified>
</cp:coreProperties>
</file>