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83" r:id="rId4"/>
    <p:sldId id="273" r:id="rId5"/>
    <p:sldId id="272" r:id="rId6"/>
    <p:sldId id="276" r:id="rId7"/>
    <p:sldId id="281" r:id="rId8"/>
    <p:sldId id="28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-96688" y="2204864"/>
            <a:ext cx="119533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u="sng" dirty="0" smtClean="0">
                <a:solidFill>
                  <a:srgbClr val="FFFF00"/>
                </a:solidFill>
                <a:latin typeface="Gill Sans Ultra Bold" panose="020B0A02020104020203" pitchFamily="34" charset="-18"/>
              </a:rPr>
              <a:t>Znovudobytí Pyrenejského poloostrova</a:t>
            </a:r>
            <a:endParaRPr lang="cs-CZ" sz="6000" b="1" u="sng" dirty="0">
              <a:solidFill>
                <a:srgbClr val="FFFF00"/>
              </a:solidFill>
              <a:latin typeface="Gill Sans Ultra Bold" panose="020B0A02020104020203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23.3.2015, Dějepis   7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23592" y="2648233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84784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2068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r.771 přistál muslimský vojevůdce Tárik na jihu Pyrenejského</a:t>
            </a:r>
            <a:br>
              <a:rPr lang="cs-CZ" sz="3200" b="1" dirty="0" smtClean="0"/>
            </a:br>
            <a:r>
              <a:rPr lang="cs-CZ" sz="3200" b="1" dirty="0" smtClean="0"/>
              <a:t>  poloostrova-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Tárikova</a:t>
            </a:r>
            <a:r>
              <a:rPr lang="cs-CZ" sz="3200" b="1" u="sng" dirty="0" smtClean="0">
                <a:solidFill>
                  <a:srgbClr val="FFFF00"/>
                </a:solidFill>
              </a:rPr>
              <a:t> skála – Gibraltar.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564904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Arabové se tak stali pány Pyrenejského poloostrova (až do r. 1492).</a:t>
            </a:r>
            <a:br>
              <a:rPr lang="cs-CZ" sz="3200" b="1" dirty="0" smtClean="0"/>
            </a:br>
            <a:r>
              <a:rPr lang="cs-CZ" sz="3200" b="1" dirty="0" smtClean="0"/>
              <a:t>  </a:t>
            </a:r>
            <a:r>
              <a:rPr lang="cs-CZ" sz="3200" b="1" u="sng" dirty="0" smtClean="0">
                <a:solidFill>
                  <a:srgbClr val="FFFF00"/>
                </a:solidFill>
              </a:rPr>
              <a:t>Dobyté území nazývali Andalusie</a:t>
            </a:r>
            <a:r>
              <a:rPr lang="cs-CZ" sz="3200" b="1" dirty="0" smtClean="0"/>
              <a:t>, </a:t>
            </a:r>
            <a:r>
              <a:rPr lang="cs-CZ" sz="3200" b="1" u="sng" dirty="0" smtClean="0"/>
              <a:t>r.991 se odtrhli- </a:t>
            </a:r>
            <a:r>
              <a:rPr lang="cs-CZ" sz="3200" b="1" u="sng" dirty="0" err="1" smtClean="0"/>
              <a:t>Cordóbský</a:t>
            </a:r>
            <a:r>
              <a:rPr lang="cs-CZ" sz="3200" b="1" u="sng" dirty="0" smtClean="0"/>
              <a:t> </a:t>
            </a:r>
            <a:r>
              <a:rPr lang="cs-CZ" sz="3200" b="1" u="sng" dirty="0" err="1" smtClean="0"/>
              <a:t>chalifát</a:t>
            </a:r>
            <a:r>
              <a:rPr lang="cs-CZ" sz="3200" b="1" dirty="0" smtClean="0"/>
              <a:t>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72008" y="4581128"/>
            <a:ext cx="12360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Cordóbský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chalifát</a:t>
            </a:r>
            <a:r>
              <a:rPr lang="cs-CZ" sz="3200" b="1" u="sng" dirty="0" smtClean="0">
                <a:solidFill>
                  <a:srgbClr val="FFFF00"/>
                </a:solidFill>
              </a:rPr>
              <a:t> – hospodářsky i kulturně nejrozvinutější v Evropě.</a:t>
            </a: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   Arabové zavedli nové zemědělské techniky, nové plodiny, zahrady s vodotrysky, mešity s minarety- ornamenty- rostlinné nebo geometrické.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8048" y="1628800"/>
            <a:ext cx="5328592" cy="5112568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600056" y="404664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/>
              <a:t>Al-Andalus, Maury ovládaná část Pyrenejského poloostrova kolem roku 910</a:t>
            </a:r>
            <a:endParaRPr lang="cs-CZ" sz="20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376" y="1628800"/>
            <a:ext cx="5616624" cy="496855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9416" y="54868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/>
              <a:t>Avicenna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85351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-24680" y="1052736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Arabové – ve Španělsku Maurové – nábožensky velmi tolerantní, dobří</a:t>
            </a:r>
            <a:br>
              <a:rPr lang="cs-CZ" sz="3200" b="1" dirty="0" smtClean="0"/>
            </a:br>
            <a:r>
              <a:rPr lang="cs-CZ" sz="3200" b="1" dirty="0" smtClean="0"/>
              <a:t>  obchodníci a cestovatelé – podrobné zápisky – rozvoj zeměpisu.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72008" y="2492896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Rozvíjelo se i umění a vzdělanost – astronomie, matematika ( arabské</a:t>
            </a:r>
            <a:br>
              <a:rPr lang="cs-CZ" sz="3200" b="1" dirty="0" smtClean="0"/>
            </a:br>
            <a:r>
              <a:rPr lang="cs-CZ" sz="3200" b="1" dirty="0" smtClean="0"/>
              <a:t>   číslice) , fyzika, lékařství, historie, </a:t>
            </a:r>
            <a:r>
              <a:rPr lang="cs-CZ" sz="3200" b="1" u="sng" dirty="0" smtClean="0">
                <a:solidFill>
                  <a:srgbClr val="FFFF00"/>
                </a:solidFill>
              </a:rPr>
              <a:t>slavný filozof – Ibn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Síná</a:t>
            </a:r>
            <a:r>
              <a:rPr lang="cs-CZ" sz="3200" b="1" u="sng" dirty="0" smtClean="0">
                <a:solidFill>
                  <a:srgbClr val="FFFF00"/>
                </a:solidFill>
              </a:rPr>
              <a:t> (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Avicenna</a:t>
            </a:r>
            <a:r>
              <a:rPr lang="cs-CZ" sz="3200" b="1" u="sng" dirty="0" smtClean="0">
                <a:solidFill>
                  <a:srgbClr val="FFFF00"/>
                </a:solidFill>
              </a:rPr>
              <a:t>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96688" y="4077072"/>
            <a:ext cx="12432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Sever a hory Pyrenejí Maurové nezabrali – křesťanství, Arabové-trestná </a:t>
            </a:r>
            <a:r>
              <a:rPr lang="cs-CZ" sz="3200" b="1" u="sng" dirty="0" smtClean="0">
                <a:solidFill>
                  <a:srgbClr val="FFFF00"/>
                </a:solidFill>
              </a:rPr>
              <a:t>výprava r. 721- poražena – bitva 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Covadongy</a:t>
            </a:r>
            <a:r>
              <a:rPr lang="cs-CZ" sz="3200" b="1" u="sng" dirty="0" smtClean="0">
                <a:solidFill>
                  <a:srgbClr val="FFFF00"/>
                </a:solidFill>
              </a:rPr>
              <a:t>- počátek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reconquisty</a:t>
            </a:r>
            <a:r>
              <a:rPr lang="cs-CZ" sz="3200" b="1" u="sng" dirty="0" smtClean="0">
                <a:solidFill>
                  <a:srgbClr val="FFFF00"/>
                </a:solidFill>
              </a:rPr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575720" y="116632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u="sng" dirty="0" smtClean="0"/>
              <a:t>Arabské vědy a umění</a:t>
            </a:r>
            <a:endParaRPr lang="cs-CZ" sz="28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191344" y="5661248"/>
            <a:ext cx="118093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-Původní smysl </a:t>
            </a:r>
            <a:r>
              <a:rPr lang="cs-CZ" sz="3200" b="1" dirty="0" err="1"/>
              <a:t>reconquisty</a:t>
            </a:r>
            <a:r>
              <a:rPr lang="cs-CZ" sz="3200" b="1" dirty="0"/>
              <a:t> – pouze navrácení území. </a:t>
            </a:r>
            <a:r>
              <a:rPr lang="cs-CZ" sz="3200" b="1" u="sng" dirty="0">
                <a:solidFill>
                  <a:srgbClr val="FFFF00"/>
                </a:solidFill>
              </a:rPr>
              <a:t>Křížové války</a:t>
            </a:r>
            <a:br>
              <a:rPr lang="cs-CZ" sz="3200" b="1" u="sng" dirty="0">
                <a:solidFill>
                  <a:srgbClr val="FFFF00"/>
                </a:solidFill>
              </a:rPr>
            </a:br>
            <a:r>
              <a:rPr lang="cs-CZ" sz="3200" b="1" u="sng" dirty="0">
                <a:solidFill>
                  <a:srgbClr val="FFFF00"/>
                </a:solidFill>
              </a:rPr>
              <a:t>   změna na válku křesťanů proti muslimům</a:t>
            </a:r>
            <a:r>
              <a:rPr lang="cs-CZ" sz="3200" b="1" dirty="0"/>
              <a:t>. </a:t>
            </a:r>
            <a:r>
              <a:rPr lang="cs-CZ" sz="3200" b="1" dirty="0" smtClean="0"/>
              <a:t> 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56773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  <p:bldP spid="8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44016" y="404664"/>
            <a:ext cx="12576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Křesťanství se rozšiřovalo pouze pozvolna- na dobytém území </a:t>
            </a:r>
            <a:r>
              <a:rPr lang="cs-CZ" sz="3200" b="1" u="sng" dirty="0" smtClean="0">
                <a:solidFill>
                  <a:srgbClr val="FFFF00"/>
                </a:solidFill>
              </a:rPr>
              <a:t>vznikaly </a:t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 malé státy – León,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Kastílie</a:t>
            </a:r>
            <a:r>
              <a:rPr lang="cs-CZ" sz="3200" b="1" u="sng" dirty="0" smtClean="0">
                <a:solidFill>
                  <a:srgbClr val="FFFF00"/>
                </a:solidFill>
              </a:rPr>
              <a:t>,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Aragon</a:t>
            </a:r>
            <a:r>
              <a:rPr lang="cs-CZ" sz="3200" b="1" u="sng" dirty="0" smtClean="0">
                <a:solidFill>
                  <a:srgbClr val="FFFF00"/>
                </a:solidFill>
              </a:rPr>
              <a:t>, Portugalsko</a:t>
            </a:r>
            <a:r>
              <a:rPr lang="cs-CZ" sz="3200" b="1" dirty="0" smtClean="0"/>
              <a:t>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72008" y="2132856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Cordóbský</a:t>
            </a:r>
            <a:r>
              <a:rPr lang="cs-CZ" sz="3200" b="1" u="sng" dirty="0" smtClean="0">
                <a:solidFill>
                  <a:srgbClr val="FFFF00"/>
                </a:solidFill>
              </a:rPr>
              <a:t>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chalifát</a:t>
            </a:r>
            <a:r>
              <a:rPr lang="cs-CZ" sz="3200" b="1" u="sng" dirty="0" smtClean="0">
                <a:solidFill>
                  <a:srgbClr val="FFFF00"/>
                </a:solidFill>
              </a:rPr>
              <a:t> se r. 1031 rozpadl na emiráty</a:t>
            </a:r>
            <a:r>
              <a:rPr lang="cs-CZ" sz="3200" b="1" dirty="0" smtClean="0"/>
              <a:t>- Kastilii a  León</a:t>
            </a:r>
            <a:br>
              <a:rPr lang="cs-CZ" sz="3200" b="1" dirty="0" smtClean="0"/>
            </a:br>
            <a:r>
              <a:rPr lang="cs-CZ" sz="3200" b="1" dirty="0" smtClean="0"/>
              <a:t> sjednotil kastilský král Ferdinand I. (vládl 1035-1065).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72008" y="4077072"/>
            <a:ext cx="12576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Ferdinandův syn </a:t>
            </a:r>
            <a:r>
              <a:rPr lang="cs-CZ" sz="3200" b="1" dirty="0" smtClean="0">
                <a:solidFill>
                  <a:srgbClr val="FFFF00"/>
                </a:solidFill>
              </a:rPr>
              <a:t>Alfonso VI.  </a:t>
            </a:r>
            <a:r>
              <a:rPr lang="cs-CZ" sz="3200" b="1" dirty="0" smtClean="0"/>
              <a:t>(1072-1109) </a:t>
            </a:r>
            <a:r>
              <a:rPr lang="cs-CZ" sz="3200" b="1" u="sng" dirty="0" smtClean="0">
                <a:solidFill>
                  <a:srgbClr val="FFFF00"/>
                </a:solidFill>
              </a:rPr>
              <a:t>dobyl r. 1085 Toledo </a:t>
            </a:r>
            <a:r>
              <a:rPr lang="cs-CZ" sz="3200" b="1" dirty="0" smtClean="0"/>
              <a:t>– </a:t>
            </a:r>
            <a:br>
              <a:rPr lang="cs-CZ" sz="3200" b="1" dirty="0" smtClean="0"/>
            </a:br>
            <a:r>
              <a:rPr lang="cs-CZ" sz="3200" b="1" dirty="0" smtClean="0"/>
              <a:t>prosadil toleranci k Islámu a židovské víře.  </a:t>
            </a:r>
            <a:br>
              <a:rPr lang="cs-CZ" sz="3200" b="1" dirty="0" smtClean="0"/>
            </a:br>
            <a:r>
              <a:rPr lang="cs-CZ" sz="3200" b="1" dirty="0" smtClean="0"/>
              <a:t>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2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91344" y="26064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Alfonso VI.</a:t>
            </a:r>
            <a:endParaRPr lang="cs-CZ" sz="20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3863752" y="26064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Isabela Kastilská</a:t>
            </a:r>
            <a:endParaRPr lang="cs-CZ" sz="2000" b="1" u="sng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836711"/>
            <a:ext cx="3240360" cy="584031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776" y="908720"/>
            <a:ext cx="3672408" cy="576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5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215680" y="3326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SPOJ ČAROU </a:t>
            </a:r>
            <a:endParaRPr lang="cs-CZ" sz="24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1384" y="112474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Stoletá válka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392" y="213285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Příčina války 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3392" y="328498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První etapa války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3392" y="429309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Druhá etapa války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23392" y="5301208"/>
            <a:ext cx="5040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Dívka vedoucí vojsko proti Anglii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3392" y="623731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Konec stoleté války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824192" y="90872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Počáteční vítezství Anglie-lučištníci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824192" y="213285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Francie proti Anglii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680176" y="314096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>
                <a:solidFill>
                  <a:srgbClr val="FFFF00"/>
                </a:solidFill>
              </a:rPr>
              <a:t>F</a:t>
            </a:r>
            <a:r>
              <a:rPr lang="cs-CZ" sz="2800" b="1" dirty="0" smtClean="0">
                <a:solidFill>
                  <a:srgbClr val="FFFF00"/>
                </a:solidFill>
              </a:rPr>
              <a:t>landry, anglické državy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824192" y="41490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1453 - smír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824192" y="5013176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1356-bitva u </a:t>
            </a:r>
            <a:r>
              <a:rPr lang="cs-CZ" sz="2800" b="1" dirty="0" err="1" smtClean="0">
                <a:solidFill>
                  <a:srgbClr val="FFFF00"/>
                </a:solidFill>
              </a:rPr>
              <a:t>Poiters</a:t>
            </a:r>
            <a:r>
              <a:rPr lang="cs-CZ" sz="2800" b="1" dirty="0" smtClean="0">
                <a:solidFill>
                  <a:srgbClr val="FFFF00"/>
                </a:solidFill>
              </a:rPr>
              <a:t>- </a:t>
            </a:r>
            <a:r>
              <a:rPr lang="cs-CZ" sz="2800" b="1" dirty="0" err="1" smtClean="0">
                <a:solidFill>
                  <a:srgbClr val="FFFF00"/>
                </a:solidFill>
              </a:rPr>
              <a:t>fran</a:t>
            </a:r>
            <a:r>
              <a:rPr lang="cs-CZ" sz="2800" b="1" dirty="0" smtClean="0">
                <a:solidFill>
                  <a:srgbClr val="FFFF00"/>
                </a:solidFill>
              </a:rPr>
              <a:t>. král zajat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68208" y="623731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Jana z Arku,1431 upálena</a:t>
            </a:r>
            <a:endParaRPr lang="cs-CZ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511824" y="33265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ŘEŠENÍ </a:t>
            </a:r>
            <a:endParaRPr lang="cs-CZ" sz="24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551384" y="1124744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Stoletá válka</a:t>
            </a:r>
            <a:endParaRPr lang="cs-CZ" sz="28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392" y="213285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Příčina války </a:t>
            </a:r>
            <a:endParaRPr lang="cs-CZ" sz="28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3392" y="3284984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První etapa války</a:t>
            </a:r>
            <a:endParaRPr lang="cs-CZ" sz="2800" b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23392" y="4293096"/>
            <a:ext cx="38884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Druhá etapa války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2305" y="5301208"/>
            <a:ext cx="5055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Dívka vedoucí vojsko proti Anglii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23392" y="6237312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Konec stoleté války</a:t>
            </a:r>
            <a:endParaRPr lang="cs-CZ" sz="2800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7824192" y="908720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Počáteční vítezství Anglie-lučištníci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824192" y="2132856"/>
            <a:ext cx="3744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Francie proti Anglii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680176" y="3140968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 </a:t>
            </a:r>
            <a:r>
              <a:rPr lang="cs-CZ" sz="2800" b="1" dirty="0">
                <a:solidFill>
                  <a:srgbClr val="FFFF00"/>
                </a:solidFill>
              </a:rPr>
              <a:t>F</a:t>
            </a:r>
            <a:r>
              <a:rPr lang="cs-CZ" sz="2800" b="1" dirty="0" smtClean="0">
                <a:solidFill>
                  <a:srgbClr val="FFFF00"/>
                </a:solidFill>
              </a:rPr>
              <a:t>landry, anglické državy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824192" y="41490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1453 - smír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824192" y="5013176"/>
            <a:ext cx="4176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1356-bitva u </a:t>
            </a:r>
            <a:r>
              <a:rPr lang="cs-CZ" sz="2800" b="1" dirty="0" err="1" smtClean="0">
                <a:solidFill>
                  <a:srgbClr val="FFFF00"/>
                </a:solidFill>
              </a:rPr>
              <a:t>Poiters</a:t>
            </a:r>
            <a:r>
              <a:rPr lang="cs-CZ" sz="2800" b="1" dirty="0" smtClean="0">
                <a:solidFill>
                  <a:srgbClr val="FFFF00"/>
                </a:solidFill>
              </a:rPr>
              <a:t>- </a:t>
            </a:r>
            <a:r>
              <a:rPr lang="cs-CZ" sz="2800" b="1" dirty="0" err="1" smtClean="0">
                <a:solidFill>
                  <a:srgbClr val="FFFF00"/>
                </a:solidFill>
              </a:rPr>
              <a:t>fran</a:t>
            </a:r>
            <a:r>
              <a:rPr lang="cs-CZ" sz="2800" b="1" dirty="0" smtClean="0">
                <a:solidFill>
                  <a:srgbClr val="FFFF00"/>
                </a:solidFill>
              </a:rPr>
              <a:t>. král zajat</a:t>
            </a:r>
            <a:endParaRPr lang="cs-CZ" sz="2800" b="1" dirty="0">
              <a:solidFill>
                <a:srgbClr val="FFFF00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968208" y="623731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</a:rPr>
              <a:t>Jana z Arku,1431 upálena</a:t>
            </a:r>
            <a:endParaRPr lang="cs-CZ" sz="2800" b="1" dirty="0">
              <a:solidFill>
                <a:srgbClr val="FFFF00"/>
              </a:solidFill>
            </a:endParaRPr>
          </a:p>
        </p:txBody>
      </p:sp>
      <p:cxnSp>
        <p:nvCxnSpPr>
          <p:cNvPr id="16" name="Přímá spojnice se šipkou 15"/>
          <p:cNvCxnSpPr>
            <a:endCxn id="10" idx="1"/>
          </p:cNvCxnSpPr>
          <p:nvPr/>
        </p:nvCxnSpPr>
        <p:spPr>
          <a:xfrm>
            <a:off x="2639616" y="1412776"/>
            <a:ext cx="5184576" cy="98169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>
            <a:off x="2639616" y="2420888"/>
            <a:ext cx="5184576" cy="100811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>
            <a:endCxn id="9" idx="1"/>
          </p:cNvCxnSpPr>
          <p:nvPr/>
        </p:nvCxnSpPr>
        <p:spPr>
          <a:xfrm flipV="1">
            <a:off x="3287688" y="1385774"/>
            <a:ext cx="4536504" cy="2278414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endCxn id="13" idx="1"/>
          </p:cNvCxnSpPr>
          <p:nvPr/>
        </p:nvCxnSpPr>
        <p:spPr>
          <a:xfrm>
            <a:off x="3431704" y="4672300"/>
            <a:ext cx="4392488" cy="817930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endCxn id="14" idx="1"/>
          </p:cNvCxnSpPr>
          <p:nvPr/>
        </p:nvCxnSpPr>
        <p:spPr>
          <a:xfrm>
            <a:off x="5519936" y="5589240"/>
            <a:ext cx="2448272" cy="90968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>
            <a:endCxn id="12" idx="1"/>
          </p:cNvCxnSpPr>
          <p:nvPr/>
        </p:nvCxnSpPr>
        <p:spPr>
          <a:xfrm flipV="1">
            <a:off x="3575720" y="4410690"/>
            <a:ext cx="4248472" cy="2088232"/>
          </a:xfrm>
          <a:prstGeom prst="straightConnector1">
            <a:avLst/>
          </a:prstGeom>
          <a:ln w="5715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9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1286</TotalTime>
  <Words>248</Words>
  <Application>Microsoft Office PowerPoint</Application>
  <PresentationFormat>Širokoúhlá obrazovka</PresentationFormat>
  <Paragraphs>43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Ultra Bold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PETKA</cp:lastModifiedBy>
  <cp:revision>197</cp:revision>
  <dcterms:created xsi:type="dcterms:W3CDTF">2014-02-05T17:07:28Z</dcterms:created>
  <dcterms:modified xsi:type="dcterms:W3CDTF">2019-03-11T08:31:02Z</dcterms:modified>
</cp:coreProperties>
</file>