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9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127448" y="1412776"/>
            <a:ext cx="819058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1340768"/>
            <a:ext cx="803818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/>
              <a:t>6</a:t>
            </a:r>
            <a:r>
              <a:rPr lang="fi-FI" dirty="0" smtClean="0"/>
              <a:t>.</a:t>
            </a:r>
            <a:r>
              <a:rPr lang="cs-CZ" dirty="0" smtClean="0"/>
              <a:t>1</a:t>
            </a:r>
            <a:r>
              <a:rPr lang="fi-FI" dirty="0" smtClean="0"/>
              <a:t>.201</a:t>
            </a:r>
            <a:r>
              <a:rPr lang="cs-CZ" dirty="0" smtClean="0"/>
              <a:t>5</a:t>
            </a:r>
            <a:r>
              <a:rPr lang="fi-FI" dirty="0" smtClean="0"/>
              <a:t>         </a:t>
            </a:r>
            <a:r>
              <a:rPr lang="fi-FI" dirty="0"/>
              <a:t>D 6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063552" y="246502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Starověká Mezopotámie</a:t>
            </a:r>
            <a:endParaRPr lang="cs-CZ" sz="7200" b="1" u="sng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04664"/>
            <a:ext cx="12072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</a:t>
            </a:r>
            <a:r>
              <a:rPr lang="cs-CZ" sz="3200" b="1" dirty="0" smtClean="0"/>
              <a:t>3000 let př. Kr. obsadili </a:t>
            </a:r>
            <a:r>
              <a:rPr lang="cs-CZ" sz="3200" b="1" u="sng" dirty="0" smtClean="0">
                <a:solidFill>
                  <a:srgbClr val="FFFF00"/>
                </a:solidFill>
              </a:rPr>
              <a:t>SUMEROVÉ území Mezopotámie-mezi řekami EUFRAT a TIGRIS. Sumerové- dobří organizátoři, stavěli zavlažovací systémy a hráze.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1344" y="2207766"/>
            <a:ext cx="12169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Na vysoké úrovni bylo zemědělství, řemesla – výroba nástrojů, nářadí z kamene, dřeva, keramiky a bronzu ( dovoz surovin – výměny).</a:t>
            </a:r>
            <a:endParaRPr lang="cs-CZ" sz="32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652" y="4079974"/>
            <a:ext cx="12037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smtClean="0"/>
              <a:t>Výměnou surovin </a:t>
            </a:r>
            <a:r>
              <a:rPr lang="cs-CZ" sz="3200" b="1" dirty="0" smtClean="0"/>
              <a:t>za přebytky např. obilí se </a:t>
            </a:r>
            <a:r>
              <a:rPr lang="cs-CZ" sz="3200" b="1" u="sng" dirty="0" smtClean="0">
                <a:solidFill>
                  <a:srgbClr val="FFFF00"/>
                </a:solidFill>
              </a:rPr>
              <a:t>rozvíjel obchod.</a:t>
            </a:r>
            <a:r>
              <a:rPr lang="cs-CZ" sz="3200" b="1" dirty="0" smtClean="0"/>
              <a:t> Vesnice bohatly – </a:t>
            </a:r>
            <a:r>
              <a:rPr lang="cs-CZ" sz="3200" b="1" u="sng" dirty="0" smtClean="0">
                <a:solidFill>
                  <a:srgbClr val="FFFF00"/>
                </a:solidFill>
              </a:rPr>
              <a:t>obava o majetek - hradby</a:t>
            </a:r>
            <a:r>
              <a:rPr lang="cs-CZ" sz="3200" b="1" dirty="0" smtClean="0"/>
              <a:t> - </a:t>
            </a:r>
            <a:r>
              <a:rPr lang="cs-CZ" sz="3200" b="1" u="sng" dirty="0" smtClean="0"/>
              <a:t>uvnitř se sýpkami a chrámy.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55892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Z nejbohatších a </a:t>
            </a:r>
            <a:r>
              <a:rPr lang="cs-CZ" sz="3200" b="1" u="sng" dirty="0" smtClean="0">
                <a:solidFill>
                  <a:srgbClr val="FFFF00"/>
                </a:solidFill>
              </a:rPr>
              <a:t>největších </a:t>
            </a:r>
            <a:r>
              <a:rPr lang="cs-CZ" sz="3200" b="1" u="sng" dirty="0">
                <a:solidFill>
                  <a:srgbClr val="FFFF00"/>
                </a:solidFill>
              </a:rPr>
              <a:t>v</a:t>
            </a:r>
            <a:r>
              <a:rPr lang="cs-CZ" sz="3200" b="1" u="sng" dirty="0" smtClean="0">
                <a:solidFill>
                  <a:srgbClr val="FFFF00"/>
                </a:solidFill>
              </a:rPr>
              <a:t>esnic se časem staly města spolu s okolními osadami tvořily samostatné celky – MĚSTSKÉ  STÁTY.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83432" y="18864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Obr.č</a:t>
            </a:r>
            <a:r>
              <a:rPr lang="cs-CZ" sz="2400" dirty="0" smtClean="0"/>
              <a:t>. 1 </a:t>
            </a:r>
            <a:r>
              <a:rPr lang="cs-CZ" sz="2400" dirty="0"/>
              <a:t>–Povodí řek Eufrat a Tigris, které vytyčují Mezopotámii </a:t>
            </a:r>
            <a:endParaRPr lang="cs-CZ" sz="2400" b="1" u="sng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80728"/>
            <a:ext cx="5760640" cy="56886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806" y="1055608"/>
            <a:ext cx="5472842" cy="554174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960096" y="18864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Zikkurat ve městě Ur.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70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9336" y="404664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S bohatstvím vznikají  majetkové rozdíly – z nejsilnějších bojovníků a nejbohatších obchodníků se stala </a:t>
            </a:r>
            <a:r>
              <a:rPr lang="cs-CZ" sz="3200" b="1" u="sng" dirty="0" smtClean="0">
                <a:solidFill>
                  <a:srgbClr val="FFFF00"/>
                </a:solidFill>
              </a:rPr>
              <a:t>vládnoucí vrstva – ŠLECHTA.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9336" y="2207766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Nejmocnější ze šlechty – vládce města. Další spol. vrstvou byli 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rolníci a řemeslníci</a:t>
            </a:r>
            <a:r>
              <a:rPr lang="cs-CZ" sz="3200" b="1" dirty="0" smtClean="0"/>
              <a:t> ( nejpočetnější) a dále </a:t>
            </a:r>
            <a:r>
              <a:rPr lang="cs-CZ" sz="3200" b="1" u="sng" dirty="0" smtClean="0">
                <a:solidFill>
                  <a:srgbClr val="FFFF00"/>
                </a:solidFill>
              </a:rPr>
              <a:t>bezprávní otroci</a:t>
            </a:r>
            <a:r>
              <a:rPr lang="cs-CZ" sz="3200" b="1" dirty="0" smtClean="0"/>
              <a:t> (zajatci).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9336" y="5520134"/>
            <a:ext cx="12169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Sumerové uctívali mnoho bohů, stavěli jim chrámy a </a:t>
            </a:r>
            <a:r>
              <a:rPr lang="cs-CZ" sz="3200" b="1" u="sng" dirty="0" smtClean="0">
                <a:solidFill>
                  <a:srgbClr val="FFFF00"/>
                </a:solidFill>
              </a:rPr>
              <a:t>stupňovité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věže – ZIKKURATY</a:t>
            </a:r>
            <a:r>
              <a:rPr lang="cs-CZ" sz="3200" b="1" dirty="0" smtClean="0"/>
              <a:t>. Kněží byli vzdělaní-řídili a kontrolovali hospodářství.</a:t>
            </a:r>
            <a:endParaRPr lang="cs-CZ" sz="3200" b="1" u="sng" dirty="0" smtClean="0"/>
          </a:p>
        </p:txBody>
      </p:sp>
      <p:sp>
        <p:nvSpPr>
          <p:cNvPr id="6" name="Obdélník 5"/>
          <p:cNvSpPr/>
          <p:nvPr/>
        </p:nvSpPr>
        <p:spPr>
          <a:xfrm>
            <a:off x="9686802" y="7513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3933056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Sumerové používali písmo- </a:t>
            </a:r>
            <a:r>
              <a:rPr lang="cs-CZ" sz="3200" b="1" u="sng" dirty="0" smtClean="0">
                <a:solidFill>
                  <a:srgbClr val="FFFF00"/>
                </a:solidFill>
              </a:rPr>
              <a:t>KLÍNOVÉ PÍSMO. </a:t>
            </a:r>
            <a:r>
              <a:rPr lang="cs-CZ" sz="3200" b="1" dirty="0" smtClean="0"/>
              <a:t>(rákosem na hliněné tabulky, </a:t>
            </a:r>
            <a:r>
              <a:rPr lang="cs-CZ" sz="3200" b="1" dirty="0" err="1" smtClean="0"/>
              <a:t>kameny,vzniklo</a:t>
            </a:r>
            <a:r>
              <a:rPr lang="cs-CZ" sz="3200" b="1" dirty="0" smtClean="0"/>
              <a:t> z piktogramů) </a:t>
            </a:r>
            <a:r>
              <a:rPr lang="cs-CZ" sz="3200" b="1" dirty="0" err="1" smtClean="0"/>
              <a:t>Nejzn.dílo</a:t>
            </a:r>
            <a:r>
              <a:rPr lang="cs-CZ" sz="3200" b="1" dirty="0" smtClean="0"/>
              <a:t> - Epos o </a:t>
            </a:r>
            <a:r>
              <a:rPr lang="cs-CZ" sz="3200" b="1" dirty="0" err="1" smtClean="0"/>
              <a:t>Gilgamešovi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032104" y="47667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Epos o </a:t>
            </a:r>
            <a:r>
              <a:rPr lang="cs-CZ" sz="2000" b="1" dirty="0" err="1" smtClean="0"/>
              <a:t>Gilgamešovi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24744"/>
            <a:ext cx="5040560" cy="55446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1384" y="3326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Klínové písmo</a:t>
            </a:r>
            <a:endParaRPr lang="cs-CZ" sz="2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1124744"/>
            <a:ext cx="4176464" cy="28083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892" y="4077072"/>
            <a:ext cx="1801540" cy="25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9336" y="404664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/>
              <a:t>K</a:t>
            </a:r>
            <a:r>
              <a:rPr lang="cs-CZ" sz="3200" b="1" u="sng" dirty="0" smtClean="0"/>
              <a:t>něží se stali prvními úředníky, hlídali setbu i sklizeň, kontrolovali a </a:t>
            </a:r>
            <a:br>
              <a:rPr lang="cs-CZ" sz="3200" b="1" u="sng" dirty="0" smtClean="0"/>
            </a:br>
            <a:r>
              <a:rPr lang="cs-CZ" sz="3200" b="1" u="sng" dirty="0" smtClean="0"/>
              <a:t>  určovali zásoby a dávky pro panovníka.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9336" y="2423790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Bohatství a vyspělost Mezopotámie lákaly kočovníky z přilehlých oblastí . </a:t>
            </a:r>
            <a:r>
              <a:rPr lang="cs-CZ" sz="3200" b="1" u="sng" dirty="0" smtClean="0">
                <a:solidFill>
                  <a:srgbClr val="FFFF00"/>
                </a:solidFill>
              </a:rPr>
              <a:t>Jako první dobyli Mezopotámii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Akkadové</a:t>
            </a:r>
            <a:r>
              <a:rPr lang="cs-CZ" sz="3200" b="1" dirty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686802" y="7513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72417"/>
            <a:ext cx="1236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2000 př.Kr. dobyli Mezopotámii </a:t>
            </a:r>
            <a:r>
              <a:rPr lang="cs-CZ" sz="3200" b="1" u="sng" dirty="0">
                <a:solidFill>
                  <a:srgbClr val="FFFF00"/>
                </a:solidFill>
              </a:rPr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Asyřané</a:t>
            </a:r>
            <a:r>
              <a:rPr lang="cs-CZ" sz="3200" b="1" u="sng" dirty="0" smtClean="0">
                <a:solidFill>
                  <a:srgbClr val="FFFF00"/>
                </a:solidFill>
              </a:rPr>
              <a:t>.</a:t>
            </a:r>
            <a:r>
              <a:rPr lang="cs-CZ" sz="3200" b="1" u="sng" dirty="0">
                <a:solidFill>
                  <a:srgbClr val="FFFF00"/>
                </a:solidFill>
              </a:rPr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Mezopotámie zanikla.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73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11235"/>
              </p:ext>
            </p:extLst>
          </p:nvPr>
        </p:nvGraphicFramePr>
        <p:xfrm>
          <a:off x="191348" y="1124743"/>
          <a:ext cx="6912765" cy="5400600"/>
        </p:xfrm>
        <a:graphic>
          <a:graphicData uri="http://schemas.openxmlformats.org/drawingml/2006/table">
            <a:tbl>
              <a:tblPr/>
              <a:tblGrid>
                <a:gridCol w="768085"/>
                <a:gridCol w="768085"/>
                <a:gridCol w="768085"/>
                <a:gridCol w="768085"/>
                <a:gridCol w="768085"/>
                <a:gridCol w="768085"/>
                <a:gridCol w="768085"/>
                <a:gridCol w="768085"/>
                <a:gridCol w="768085"/>
              </a:tblGrid>
              <a:tr h="67507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431704" y="18864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FFFF00"/>
                </a:solidFill>
              </a:rPr>
              <a:t>Doplň - vodorovně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76120" y="1268760"/>
            <a:ext cx="54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1. E - - -  o </a:t>
            </a:r>
            <a:r>
              <a:rPr lang="cs-CZ" sz="2400" b="1" dirty="0" err="1" smtClean="0"/>
              <a:t>Gilgamešovi</a:t>
            </a:r>
            <a:r>
              <a:rPr lang="cs-CZ" sz="2400" b="1" dirty="0" smtClean="0"/>
              <a:t> </a:t>
            </a:r>
          </a:p>
          <a:p>
            <a:r>
              <a:rPr lang="cs-CZ" sz="2400" b="1" dirty="0" smtClean="0"/>
              <a:t>2. Stupňovité věže : Z - - - - - - - - . </a:t>
            </a:r>
            <a:br>
              <a:rPr lang="cs-CZ" sz="2400" b="1" dirty="0" smtClean="0"/>
            </a:br>
            <a:r>
              <a:rPr lang="cs-CZ" sz="2400" b="1" dirty="0" smtClean="0"/>
              <a:t>3. Z bohatých vesnic začala vznikat:</a:t>
            </a:r>
            <a:br>
              <a:rPr lang="cs-CZ" sz="2400" b="1" dirty="0" smtClean="0"/>
            </a:br>
            <a:r>
              <a:rPr lang="cs-CZ" sz="2400" b="1" dirty="0" smtClean="0"/>
              <a:t>     m - - - - .</a:t>
            </a:r>
            <a:br>
              <a:rPr lang="cs-CZ" sz="2400" b="1" dirty="0" smtClean="0"/>
            </a:br>
            <a:r>
              <a:rPr lang="cs-CZ" sz="2400" b="1" dirty="0" smtClean="0"/>
              <a:t>4. Na vysoké úrovni byl obchod a </a:t>
            </a:r>
            <a:br>
              <a:rPr lang="cs-CZ" sz="2400" b="1" dirty="0" smtClean="0"/>
            </a:br>
            <a:r>
              <a:rPr lang="cs-CZ" sz="2400" b="1" dirty="0" smtClean="0"/>
              <a:t>     ř - - - - - -  .</a:t>
            </a:r>
            <a:br>
              <a:rPr lang="cs-CZ" sz="2400" b="1" dirty="0" smtClean="0"/>
            </a:br>
            <a:r>
              <a:rPr lang="cs-CZ" sz="2400" b="1" dirty="0" smtClean="0"/>
              <a:t>5. Mezopotámie je mezi řekami</a:t>
            </a:r>
            <a:br>
              <a:rPr lang="cs-CZ" sz="2400" b="1" dirty="0" smtClean="0"/>
            </a:br>
            <a:r>
              <a:rPr lang="cs-CZ" sz="2400" b="1" dirty="0" smtClean="0"/>
              <a:t>     Eufrat a T - - - - -  .</a:t>
            </a:r>
            <a:br>
              <a:rPr lang="cs-CZ" sz="2400" b="1" dirty="0" smtClean="0"/>
            </a:br>
            <a:r>
              <a:rPr lang="cs-CZ" sz="2400" b="1" dirty="0" smtClean="0"/>
              <a:t>6. Sumerové používali k - - - - - - písmo</a:t>
            </a:r>
            <a:br>
              <a:rPr lang="cs-CZ" sz="2400" b="1" dirty="0" smtClean="0"/>
            </a:br>
            <a:r>
              <a:rPr lang="cs-CZ" sz="2400" b="1" dirty="0" smtClean="0"/>
              <a:t>7. Bohatstvím začaly vznikat </a:t>
            </a:r>
            <a:r>
              <a:rPr lang="cs-CZ" sz="2400" b="1" dirty="0" err="1"/>
              <a:t>s</a:t>
            </a:r>
            <a:r>
              <a:rPr lang="cs-CZ" sz="2400" b="1" dirty="0" err="1" smtClean="0"/>
              <a:t>poleč</a:t>
            </a:r>
            <a:r>
              <a:rPr lang="cs-CZ" sz="2400" b="1" dirty="0" smtClean="0"/>
              <a:t>.</a:t>
            </a:r>
            <a:br>
              <a:rPr lang="cs-CZ" sz="2400" b="1" dirty="0" smtClean="0"/>
            </a:br>
            <a:r>
              <a:rPr lang="cs-CZ" sz="2400" b="1" dirty="0" smtClean="0"/>
              <a:t>     v - - - - -  .</a:t>
            </a:r>
            <a:br>
              <a:rPr lang="cs-CZ" sz="2400" b="1" dirty="0" smtClean="0"/>
            </a:br>
            <a:r>
              <a:rPr lang="cs-CZ" sz="2400" b="1" dirty="0" smtClean="0"/>
              <a:t>8. Sumerové stavěli zavlažovací</a:t>
            </a:r>
            <a:br>
              <a:rPr lang="cs-CZ" sz="2400" b="1" dirty="0" smtClean="0"/>
            </a:br>
            <a:r>
              <a:rPr lang="cs-CZ" sz="2400" b="1" dirty="0" smtClean="0"/>
              <a:t>     s - - - - - - .</a:t>
            </a:r>
            <a:br>
              <a:rPr lang="cs-CZ" sz="2400" b="1" dirty="0" smtClean="0"/>
            </a:b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014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24400"/>
              </p:ext>
            </p:extLst>
          </p:nvPr>
        </p:nvGraphicFramePr>
        <p:xfrm>
          <a:off x="839417" y="1484783"/>
          <a:ext cx="10873206" cy="5112568"/>
        </p:xfrm>
        <a:graphic>
          <a:graphicData uri="http://schemas.openxmlformats.org/drawingml/2006/table">
            <a:tbl>
              <a:tblPr/>
              <a:tblGrid>
                <a:gridCol w="1208134"/>
                <a:gridCol w="1208134"/>
                <a:gridCol w="1208134"/>
                <a:gridCol w="1208134"/>
                <a:gridCol w="1208134"/>
                <a:gridCol w="1208134"/>
                <a:gridCol w="1208134"/>
                <a:gridCol w="1208134"/>
                <a:gridCol w="1208134"/>
              </a:tblGrid>
              <a:tr h="63907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Ě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647728" y="26064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>
                <a:solidFill>
                  <a:srgbClr val="FFFF00"/>
                </a:solidFill>
              </a:rPr>
              <a:t>S</a:t>
            </a:r>
            <a:r>
              <a:rPr lang="cs-CZ" sz="2800" b="1" u="sng" dirty="0" smtClean="0">
                <a:solidFill>
                  <a:srgbClr val="FFFF00"/>
                </a:solidFill>
              </a:rPr>
              <a:t>právné řešení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1180</TotalTime>
  <Words>320</Words>
  <Application>Microsoft Office PowerPoint</Application>
  <PresentationFormat>Širokoúhlá obrazovka</PresentationFormat>
  <Paragraphs>127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pc2</cp:lastModifiedBy>
  <cp:revision>151</cp:revision>
  <dcterms:created xsi:type="dcterms:W3CDTF">2014-02-07T15:47:24Z</dcterms:created>
  <dcterms:modified xsi:type="dcterms:W3CDTF">2016-01-08T07:26:22Z</dcterms:modified>
</cp:coreProperties>
</file>