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9" r:id="rId4"/>
    <p:sldId id="281" r:id="rId5"/>
    <p:sldId id="279" r:id="rId6"/>
    <p:sldId id="28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9" d="100"/>
          <a:sy n="79" d="100"/>
        </p:scale>
        <p:origin x="18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1384" y="260649"/>
            <a:ext cx="7848871" cy="923330"/>
          </a:xfrm>
        </p:spPr>
        <p:txBody>
          <a:bodyPr/>
          <a:lstStyle/>
          <a:p>
            <a:r>
              <a:rPr lang="cs-CZ" b="1" u="sng" dirty="0" smtClean="0">
                <a:solidFill>
                  <a:srgbClr val="FFFF00"/>
                </a:solidFill>
              </a:rPr>
              <a:t>HOMO  SAPIENS – člověk  </a:t>
            </a:r>
            <a:r>
              <a:rPr lang="cs-CZ" b="1" u="sng" dirty="0" err="1" smtClean="0">
                <a:solidFill>
                  <a:srgbClr val="FFFF00"/>
                </a:solidFill>
              </a:rPr>
              <a:t>ROZUMNý</a:t>
            </a:r>
            <a:endParaRPr lang="cs-CZ" b="1" u="sng" dirty="0">
              <a:solidFill>
                <a:srgbClr val="FFFF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19337" y="1340768"/>
            <a:ext cx="115212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Nazývaný „pračlověk“ objevil se před 250 000 lety, byl zdatný lovec, lovil větší zvěř, používal dokonalejší nástroje.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-42870" y="2780928"/>
            <a:ext cx="1202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-Nástroje : pěstní klín, </a:t>
            </a:r>
            <a:r>
              <a:rPr lang="cs-CZ" sz="3200" b="1" dirty="0" err="1" smtClean="0"/>
              <a:t>hroty,oštěp</a:t>
            </a:r>
            <a:r>
              <a:rPr lang="cs-CZ" sz="3200" b="1" dirty="0" smtClean="0"/>
              <a:t>, škrabadla, </a:t>
            </a:r>
            <a:r>
              <a:rPr lang="cs-CZ" sz="3200" b="1" u="sng" dirty="0" smtClean="0"/>
              <a:t>vrtáky, nože</a:t>
            </a:r>
            <a:r>
              <a:rPr lang="cs-CZ" sz="3200" b="1" dirty="0" smtClean="0"/>
              <a:t>, pazourek.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" y="3587532"/>
            <a:ext cx="12504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</a:t>
            </a:r>
            <a:r>
              <a:rPr lang="cs-CZ" sz="3200" b="1" u="sng" dirty="0" smtClean="0">
                <a:solidFill>
                  <a:srgbClr val="FFFF00"/>
                </a:solidFill>
              </a:rPr>
              <a:t> Vytvořil </a:t>
            </a:r>
            <a:r>
              <a:rPr lang="cs-CZ" sz="3200" b="1" u="sng" dirty="0">
                <a:solidFill>
                  <a:srgbClr val="FFFF00"/>
                </a:solidFill>
              </a:rPr>
              <a:t>prvobytně pospolnou </a:t>
            </a:r>
            <a:r>
              <a:rPr lang="cs-CZ" sz="3200" b="1" u="sng" dirty="0" smtClean="0">
                <a:solidFill>
                  <a:srgbClr val="FFFF00"/>
                </a:solidFill>
              </a:rPr>
              <a:t>společnost -RODY</a:t>
            </a:r>
            <a:r>
              <a:rPr lang="cs-CZ" sz="3200" b="1" dirty="0" smtClean="0"/>
              <a:t>, </a:t>
            </a:r>
            <a:r>
              <a:rPr lang="cs-CZ" sz="3200" b="1" dirty="0"/>
              <a:t>hlasové projevy se postupně </a:t>
            </a:r>
            <a:r>
              <a:rPr lang="cs-CZ" sz="3200" b="1" u="sng" dirty="0"/>
              <a:t>vyvíjeli v jednoduchou řeč. Měl systém kultů a </a:t>
            </a:r>
            <a:r>
              <a:rPr lang="cs-CZ" sz="3200" b="1" u="sng" dirty="0" smtClean="0"/>
              <a:t>rituálů</a:t>
            </a:r>
            <a:r>
              <a:rPr lang="cs-CZ" sz="3200" b="1" u="sng" dirty="0"/>
              <a:t> </a:t>
            </a:r>
            <a:r>
              <a:rPr lang="cs-CZ" sz="3200" b="1" u="sng" dirty="0" smtClean="0"/>
              <a:t>– pohřbíval mrtvé.</a:t>
            </a:r>
            <a:endParaRPr lang="cs-CZ" sz="32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9318036" y="260648"/>
            <a:ext cx="217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Mgr. Ivana Zelenková</a:t>
            </a:r>
            <a:br>
              <a:rPr lang="fi-FI" dirty="0"/>
            </a:br>
            <a:r>
              <a:rPr lang="cs-CZ" dirty="0"/>
              <a:t>3</a:t>
            </a:r>
            <a:r>
              <a:rPr lang="fi-FI" dirty="0" smtClean="0"/>
              <a:t>.</a:t>
            </a:r>
            <a:r>
              <a:rPr lang="cs-CZ" dirty="0" smtClean="0"/>
              <a:t>11</a:t>
            </a:r>
            <a:r>
              <a:rPr lang="fi-FI" dirty="0" smtClean="0"/>
              <a:t>.2014         </a:t>
            </a:r>
            <a:r>
              <a:rPr lang="fi-FI" dirty="0"/>
              <a:t>D 6</a:t>
            </a:r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19337" y="5229200"/>
            <a:ext cx="118093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-menší postava (než Homo </a:t>
            </a:r>
            <a:r>
              <a:rPr lang="cs-CZ" sz="3200" b="1" dirty="0" err="1" smtClean="0"/>
              <a:t>erectus</a:t>
            </a:r>
            <a:r>
              <a:rPr lang="cs-CZ" sz="3200" b="1" dirty="0" smtClean="0"/>
              <a:t>), </a:t>
            </a:r>
            <a:r>
              <a:rPr lang="cs-CZ" sz="3200" b="1" u="sng" dirty="0" smtClean="0"/>
              <a:t>vytváří </a:t>
            </a:r>
            <a:r>
              <a:rPr lang="cs-CZ" sz="3200" b="1" u="sng" dirty="0"/>
              <a:t>se </a:t>
            </a:r>
            <a:r>
              <a:rPr lang="cs-CZ" sz="3200" b="1" u="sng" dirty="0" smtClean="0"/>
              <a:t>brada, zvětšení mozkovny, malé </a:t>
            </a:r>
            <a:r>
              <a:rPr lang="cs-CZ" sz="3200" b="1" u="sng" dirty="0"/>
              <a:t>nadočnicové </a:t>
            </a:r>
            <a:r>
              <a:rPr lang="cs-CZ" sz="3200" b="1" u="sng" dirty="0" smtClean="0"/>
              <a:t>oblouky, </a:t>
            </a:r>
            <a:r>
              <a:rPr lang="cs-CZ" sz="3200" b="1" dirty="0" smtClean="0"/>
              <a:t>zřetelný </a:t>
            </a:r>
            <a:r>
              <a:rPr lang="cs-CZ" sz="3200" b="1" dirty="0" err="1" smtClean="0"/>
              <a:t>nos,silně</a:t>
            </a:r>
            <a:r>
              <a:rPr lang="cs-CZ" sz="3200" b="1" dirty="0" smtClean="0"/>
              <a:t> </a:t>
            </a:r>
            <a:r>
              <a:rPr lang="cs-CZ" sz="3200" b="1" dirty="0"/>
              <a:t>redukované </a:t>
            </a:r>
            <a:r>
              <a:rPr lang="cs-CZ" sz="3200" b="1" dirty="0" smtClean="0"/>
              <a:t>ochlupení – </a:t>
            </a:r>
            <a:r>
              <a:rPr lang="cs-CZ" sz="3200" b="1" dirty="0" smtClean="0">
                <a:solidFill>
                  <a:srgbClr val="FFFF00"/>
                </a:solidFill>
              </a:rPr>
              <a:t>první oděvy- z kůže, roušky a přehozy</a:t>
            </a:r>
            <a:r>
              <a:rPr lang="cs-CZ" sz="3200" b="1" dirty="0" smtClean="0"/>
              <a:t>.</a:t>
            </a:r>
            <a:endParaRPr lang="cs-CZ" sz="3200" b="1" dirty="0"/>
          </a:p>
          <a:p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28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4" grpId="0"/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51383" y="188640"/>
            <a:ext cx="396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Obr.č.1 – Homo Sapiens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79976" y="205199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Obr.č.2 </a:t>
            </a:r>
            <a:r>
              <a:rPr lang="cs-CZ" sz="2400" b="1" dirty="0"/>
              <a:t>–Historie rozšíření člověka 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1196752"/>
            <a:ext cx="7344815" cy="554461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3" y="1196752"/>
            <a:ext cx="417646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35361" y="609600"/>
            <a:ext cx="10481866" cy="1456267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 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19336" y="404664"/>
            <a:ext cx="11881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-žil </a:t>
            </a:r>
            <a:r>
              <a:rPr lang="cs-CZ" sz="3200" b="1" dirty="0" smtClean="0"/>
              <a:t>v jeskyních, </a:t>
            </a:r>
            <a:r>
              <a:rPr lang="cs-CZ" sz="3200" b="1" u="sng" dirty="0">
                <a:solidFill>
                  <a:srgbClr val="FFFF00"/>
                </a:solidFill>
              </a:rPr>
              <a:t>lovil v tlupách, znal a pečlivě udržoval oheň</a:t>
            </a:r>
            <a:r>
              <a:rPr lang="cs-CZ" sz="3200" b="1" dirty="0"/>
              <a:t>, vyráběl kamenné nástroje z odštěpků pazourků kostěné i dřevěné nástroje opracovával poměrně složitě. </a:t>
            </a:r>
            <a:endParaRPr lang="cs-CZ" sz="32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3352" y="2279774"/>
            <a:ext cx="11377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</a:t>
            </a:r>
            <a:r>
              <a:rPr lang="cs-CZ" sz="3200" b="1" u="sng" dirty="0">
                <a:solidFill>
                  <a:srgbClr val="FFFF00"/>
                </a:solidFill>
              </a:rPr>
              <a:t>Vytvořil prvobytně pospolnou společnost, hlasové projevy se postupně vyvíjeli v jednoduchou řeč. 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9336" y="3863950"/>
            <a:ext cx="11881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-Měl systém kultů a </a:t>
            </a:r>
            <a:r>
              <a:rPr lang="cs-CZ" sz="3200" b="1" dirty="0" smtClean="0"/>
              <a:t>rituálů, vytvářel kresby a umělecká díla z hlíny a kamene</a:t>
            </a:r>
            <a:r>
              <a:rPr lang="cs-CZ" sz="3200" b="1" dirty="0"/>
              <a:t> </a:t>
            </a:r>
            <a:r>
              <a:rPr lang="cs-CZ" sz="3200" b="1" u="sng" dirty="0" smtClean="0"/>
              <a:t>Věstonická </a:t>
            </a:r>
            <a:r>
              <a:rPr lang="cs-CZ" sz="3200" b="1" u="sng" dirty="0"/>
              <a:t>V</a:t>
            </a:r>
            <a:r>
              <a:rPr lang="cs-CZ" sz="3200" b="1" u="sng" dirty="0" smtClean="0"/>
              <a:t>enuše</a:t>
            </a:r>
            <a:r>
              <a:rPr lang="cs-CZ" sz="3200" b="1" dirty="0" smtClean="0"/>
              <a:t>. </a:t>
            </a:r>
            <a:endParaRPr lang="cs-CZ" sz="3200" b="1" u="sng" dirty="0" smtClean="0">
              <a:solidFill>
                <a:srgbClr val="FFFF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686802" y="75134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/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63352" y="2606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3352" y="5232102"/>
            <a:ext cx="11583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</a:t>
            </a:r>
            <a:r>
              <a:rPr lang="cs-CZ" sz="3200" b="1" dirty="0"/>
              <a:t>Cesta od prvních živočišných předchůdců člověka k modernímu člověku a postupný vývoj charakteristických znaků druhu Homo sapiens nazýváme </a:t>
            </a:r>
            <a:r>
              <a:rPr lang="cs-CZ" sz="3200" b="1" u="sng" dirty="0" err="1">
                <a:solidFill>
                  <a:srgbClr val="FFFF00"/>
                </a:solidFill>
              </a:rPr>
              <a:t>hominizace</a:t>
            </a:r>
            <a:r>
              <a:rPr lang="cs-CZ" sz="3200" b="1" u="sng" dirty="0">
                <a:solidFill>
                  <a:srgbClr val="FFFF00"/>
                </a:solidFill>
              </a:rPr>
              <a:t>.</a:t>
            </a:r>
            <a:r>
              <a:rPr lang="cs-CZ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1003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556792"/>
            <a:ext cx="9361040" cy="468052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9336" y="45811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Ramapihhecus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2708920"/>
            <a:ext cx="235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Australopithecus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5360" y="47667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č</a:t>
            </a:r>
            <a:r>
              <a:rPr lang="cs-CZ" sz="2400" b="1" dirty="0" smtClean="0"/>
              <a:t>lověk zručný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51584" y="476672"/>
            <a:ext cx="260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č</a:t>
            </a:r>
            <a:r>
              <a:rPr lang="cs-CZ" sz="2400" b="1" dirty="0" smtClean="0"/>
              <a:t>lověk vzpřímený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71864" y="47667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č</a:t>
            </a:r>
            <a:r>
              <a:rPr lang="cs-CZ" sz="2400" b="1" dirty="0" smtClean="0"/>
              <a:t>lověk rozumný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9987678" y="500923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Člověk rozumný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121284" y="476672"/>
            <a:ext cx="279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Člověk neandrtálský</a:t>
            </a:r>
            <a:endParaRPr lang="cs-CZ" sz="2400" b="1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1343472" y="5042793"/>
            <a:ext cx="1368152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1703512" y="3170585"/>
            <a:ext cx="2304256" cy="47443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1055440" y="938337"/>
            <a:ext cx="4464496" cy="2058615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4367808" y="938337"/>
            <a:ext cx="2376264" cy="177058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8" idx="2"/>
          </p:cNvCxnSpPr>
          <p:nvPr/>
        </p:nvCxnSpPr>
        <p:spPr>
          <a:xfrm>
            <a:off x="6096000" y="938337"/>
            <a:ext cx="1872208" cy="1554559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8832304" y="980728"/>
            <a:ext cx="72008" cy="151216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10056440" y="1037928"/>
            <a:ext cx="504056" cy="116693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2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99656" y="18864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Vyplň vodorovně křížovku</a:t>
            </a:r>
            <a:endParaRPr lang="cs-CZ" sz="24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60096" y="926484"/>
            <a:ext cx="52565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1. </a:t>
            </a:r>
            <a:r>
              <a:rPr lang="cs-CZ" sz="2400" b="1" dirty="0"/>
              <a:t>Nejdůležitější věc pro člověka v </a:t>
            </a:r>
            <a:br>
              <a:rPr lang="cs-CZ" sz="2400" b="1" dirty="0"/>
            </a:br>
            <a:r>
              <a:rPr lang="cs-CZ" sz="2400" b="1" dirty="0"/>
              <a:t>     době kamenné : o - - -  </a:t>
            </a:r>
            <a:r>
              <a:rPr lang="cs-CZ" sz="2400" b="1" dirty="0" smtClean="0"/>
              <a:t>.</a:t>
            </a:r>
            <a:br>
              <a:rPr lang="cs-CZ" sz="2400" b="1" dirty="0" smtClean="0"/>
            </a:br>
            <a:r>
              <a:rPr lang="cs-CZ" sz="2400" b="1" dirty="0" smtClean="0"/>
              <a:t>2. Nástroj vyrobený štípáním kamene: </a:t>
            </a:r>
            <a:br>
              <a:rPr lang="cs-CZ" sz="2400" b="1" dirty="0" smtClean="0"/>
            </a:br>
            <a:r>
              <a:rPr lang="cs-CZ" sz="2400" b="1" dirty="0" smtClean="0"/>
              <a:t>    p - - - - - - - .</a:t>
            </a:r>
            <a:br>
              <a:rPr lang="cs-CZ" sz="2400" b="1" dirty="0" smtClean="0"/>
            </a:br>
            <a:r>
              <a:rPr lang="cs-CZ" sz="2400" b="1" dirty="0" smtClean="0"/>
              <a:t>3. Materiál pro výrobu nástrojů: k - - - - .</a:t>
            </a:r>
          </a:p>
          <a:p>
            <a:r>
              <a:rPr lang="cs-CZ" sz="2400" b="1" dirty="0" smtClean="0"/>
              <a:t>4. Člověk zručný – Homo H - - - - - - .</a:t>
            </a:r>
            <a:br>
              <a:rPr lang="cs-CZ" sz="2400" b="1" dirty="0" smtClean="0"/>
            </a:br>
            <a:r>
              <a:rPr lang="cs-CZ" sz="2400" b="1" dirty="0" smtClean="0"/>
              <a:t>5. Pěstní k - - - .</a:t>
            </a:r>
          </a:p>
          <a:p>
            <a:r>
              <a:rPr lang="cs-CZ" sz="2400" b="1" dirty="0" smtClean="0"/>
              <a:t>6. Homo </a:t>
            </a:r>
            <a:r>
              <a:rPr lang="cs-CZ" sz="2400" b="1" dirty="0" err="1" smtClean="0"/>
              <a:t>Erectus</a:t>
            </a:r>
            <a:r>
              <a:rPr lang="cs-CZ" sz="2400" b="1" dirty="0" smtClean="0"/>
              <a:t> lovil větší zvířata:</a:t>
            </a:r>
            <a:br>
              <a:rPr lang="cs-CZ" sz="2400" b="1" dirty="0" smtClean="0"/>
            </a:br>
            <a:r>
              <a:rPr lang="cs-CZ" sz="2400" b="1" dirty="0" smtClean="0"/>
              <a:t>    jeleny a b - - - - - .</a:t>
            </a:r>
            <a:br>
              <a:rPr lang="cs-CZ" sz="2400" b="1" dirty="0" smtClean="0"/>
            </a:br>
            <a:r>
              <a:rPr lang="cs-CZ" sz="2400" b="1" dirty="0" smtClean="0"/>
              <a:t>7. Důležitý znak o - - - - - -   palce.</a:t>
            </a:r>
            <a:br>
              <a:rPr lang="cs-CZ" sz="2400" b="1" dirty="0" smtClean="0"/>
            </a:br>
            <a:r>
              <a:rPr lang="cs-CZ" sz="2400" b="1" dirty="0" smtClean="0"/>
              <a:t>8. Člověk rozumný – Homo S - - - - - - .</a:t>
            </a:r>
            <a:br>
              <a:rPr lang="cs-CZ" sz="2400" b="1" dirty="0" smtClean="0"/>
            </a:br>
            <a:r>
              <a:rPr lang="cs-CZ" sz="2400" b="1" dirty="0" smtClean="0"/>
              <a:t>9. Člověk vzpřímený- Homo E - - - - - - .</a:t>
            </a:r>
            <a:br>
              <a:rPr lang="cs-CZ" sz="2400" b="1" dirty="0" smtClean="0"/>
            </a:br>
            <a:r>
              <a:rPr lang="cs-CZ" sz="2400" b="1" dirty="0" smtClean="0"/>
              <a:t>10.Člověk rozumný zdokonalil ř - - .</a:t>
            </a:r>
            <a:endParaRPr lang="cs-CZ" sz="2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4" y="875671"/>
            <a:ext cx="6703776" cy="57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9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511824" y="11663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FFFF00"/>
                </a:solidFill>
              </a:rPr>
              <a:t>ŘEŠENÍ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875671"/>
            <a:ext cx="10873207" cy="579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1555</TotalTime>
  <Words>226</Words>
  <Application>Microsoft Office PowerPoint</Application>
  <PresentationFormat>Širokoúhlá obrazovka</PresentationFormat>
  <Paragraphs>27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Nebe</vt:lpstr>
      <vt:lpstr>HOMO  SAPIENS – člověk  ROZUMNý</vt:lpstr>
      <vt:lpstr>Prezentace aplikace PowerPoint</vt:lpstr>
      <vt:lpstr>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pc3</cp:lastModifiedBy>
  <cp:revision>207</cp:revision>
  <dcterms:created xsi:type="dcterms:W3CDTF">2014-02-07T15:47:24Z</dcterms:created>
  <dcterms:modified xsi:type="dcterms:W3CDTF">2018-11-14T08:35:48Z</dcterms:modified>
</cp:coreProperties>
</file>