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70" r:id="rId5"/>
    <p:sldId id="261" r:id="rId6"/>
    <p:sldId id="269" r:id="rId7"/>
    <p:sldId id="272" r:id="rId8"/>
    <p:sldId id="273" r:id="rId9"/>
    <p:sldId id="274" r:id="rId10"/>
    <p:sldId id="275" r:id="rId11"/>
    <p:sldId id="278" r:id="rId12"/>
    <p:sldId id="25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3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304A-459C-41C3-A0B0-EDBD368EB4CC}" type="datetimeFigureOut">
              <a:rPr lang="cs-CZ" smtClean="0"/>
              <a:pPr/>
              <a:t>21.9.2021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965FDD-2869-4B31-92B5-67C66937CD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304A-459C-41C3-A0B0-EDBD368EB4CC}" type="datetimeFigureOut">
              <a:rPr lang="cs-CZ" smtClean="0"/>
              <a:pPr/>
              <a:t>21.9.2021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5FDD-2869-4B31-92B5-67C66937CD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304A-459C-41C3-A0B0-EDBD368EB4CC}" type="datetimeFigureOut">
              <a:rPr lang="cs-CZ" smtClean="0"/>
              <a:pPr/>
              <a:t>21.9.2021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5FDD-2869-4B31-92B5-67C66937CD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45A304A-459C-41C3-A0B0-EDBD368EB4CC}" type="datetimeFigureOut">
              <a:rPr lang="cs-CZ" smtClean="0"/>
              <a:pPr/>
              <a:t>21.9.2021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B965FDD-2869-4B31-92B5-67C66937CD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304A-459C-41C3-A0B0-EDBD368EB4CC}" type="datetimeFigureOut">
              <a:rPr lang="cs-CZ" smtClean="0"/>
              <a:pPr/>
              <a:t>21.9.2021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965FDD-2869-4B31-92B5-67C66937CD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304A-459C-41C3-A0B0-EDBD368EB4CC}" type="datetimeFigureOut">
              <a:rPr lang="cs-CZ" smtClean="0"/>
              <a:pPr/>
              <a:t>21.9.2021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965FDD-2869-4B31-92B5-67C66937CD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304A-459C-41C3-A0B0-EDBD368EB4CC}" type="datetimeFigureOut">
              <a:rPr lang="cs-CZ" smtClean="0"/>
              <a:pPr/>
              <a:t>21.9.2021</a:t>
            </a:fld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965FDD-2869-4B31-92B5-67C66937CD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045A304A-459C-41C3-A0B0-EDBD368EB4CC}" type="datetimeFigureOut">
              <a:rPr lang="cs-CZ" smtClean="0"/>
              <a:pPr/>
              <a:t>21.9.2021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965FDD-2869-4B31-92B5-67C66937CD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304A-459C-41C3-A0B0-EDBD368EB4CC}" type="datetimeFigureOut">
              <a:rPr lang="cs-CZ" smtClean="0"/>
              <a:pPr/>
              <a:t>21.9.2021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5FDD-2869-4B31-92B5-67C66937CD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304A-459C-41C3-A0B0-EDBD368EB4CC}" type="datetimeFigureOut">
              <a:rPr lang="cs-CZ" smtClean="0"/>
              <a:pPr/>
              <a:t>21.9.2021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965FDD-2869-4B31-92B5-67C66937CD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304A-459C-41C3-A0B0-EDBD368EB4CC}" type="datetimeFigureOut">
              <a:rPr lang="cs-CZ" smtClean="0"/>
              <a:pPr/>
              <a:t>21.9.2021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965FDD-2869-4B31-92B5-67C66937CD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chemeClr val="accent5">
                <a:lumMod val="20000"/>
                <a:lumOff val="80000"/>
              </a:schemeClr>
            </a:gs>
            <a:gs pos="100000">
              <a:schemeClr val="bg2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A304A-459C-41C3-A0B0-EDBD368EB4CC}" type="datetimeFigureOut">
              <a:rPr lang="cs-CZ" smtClean="0"/>
              <a:pPr/>
              <a:t>21.9.2021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65FDD-2869-4B31-92B5-67C66937CD2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7664" y="692696"/>
            <a:ext cx="6172199" cy="2251579"/>
          </a:xfrm>
        </p:spPr>
        <p:txBody>
          <a:bodyPr/>
          <a:lstStyle/>
          <a:p>
            <a:r>
              <a:rPr lang="cs-CZ" sz="6000" b="1" i="1" dirty="0" smtClean="0">
                <a:solidFill>
                  <a:srgbClr val="C00000"/>
                </a:solidFill>
              </a:rPr>
              <a:t>Lidová slovesnost</a:t>
            </a:r>
            <a:endParaRPr lang="cs-CZ" sz="6000" b="1" i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3284984"/>
            <a:ext cx="6120680" cy="2808312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cs-CZ" sz="5400" b="1" dirty="0">
                <a:solidFill>
                  <a:srgbClr val="0070C0"/>
                </a:solidFill>
              </a:rPr>
              <a:t>v</a:t>
            </a:r>
            <a:r>
              <a:rPr lang="cs-CZ" sz="5400" b="1" dirty="0" smtClean="0">
                <a:solidFill>
                  <a:srgbClr val="0070C0"/>
                </a:solidFill>
              </a:rPr>
              <a:t>znik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sz="5400" b="1" dirty="0" smtClean="0">
                <a:solidFill>
                  <a:srgbClr val="0070C0"/>
                </a:solidFill>
              </a:rPr>
              <a:t> význam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sz="5400" b="1" dirty="0" smtClean="0">
                <a:solidFill>
                  <a:srgbClr val="0070C0"/>
                </a:solidFill>
              </a:rPr>
              <a:t> žánry</a:t>
            </a:r>
            <a:endParaRPr lang="cs-CZ" sz="5400" b="1" dirty="0">
              <a:solidFill>
                <a:srgbClr val="0070C0"/>
              </a:solidFill>
            </a:endParaRPr>
          </a:p>
        </p:txBody>
      </p:sp>
      <p:pic>
        <p:nvPicPr>
          <p:cNvPr id="1028" name="Picture 4" descr="C:\Users\homolova\AppData\Local\Microsoft\Windows\Temporary Internet Files\Content.IE5\PSBFHVVI\MC9003380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62912">
            <a:off x="5269683" y="3068962"/>
            <a:ext cx="2546482" cy="290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53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6768" y="476672"/>
            <a:ext cx="9053264" cy="1584176"/>
          </a:xfrm>
        </p:spPr>
        <p:txBody>
          <a:bodyPr/>
          <a:lstStyle/>
          <a:p>
            <a:pPr algn="ctr"/>
            <a:r>
              <a:rPr lang="cs-CZ" sz="2800" i="1" dirty="0" smtClean="0">
                <a:solidFill>
                  <a:srgbClr val="C00000"/>
                </a:solidFill>
              </a:rPr>
              <a:t>Doplň a vysvětli známé pranostiky.</a:t>
            </a:r>
            <a:br>
              <a:rPr lang="cs-CZ" sz="2800" i="1" dirty="0" smtClean="0">
                <a:solidFill>
                  <a:srgbClr val="C00000"/>
                </a:solidFill>
              </a:rPr>
            </a:br>
            <a:r>
              <a:rPr lang="cs-CZ" sz="2800" i="1" dirty="0" smtClean="0">
                <a:solidFill>
                  <a:srgbClr val="C00000"/>
                </a:solidFill>
              </a:rPr>
              <a:t>Všimni si, že se často rýmují.</a:t>
            </a:r>
            <a:br>
              <a:rPr lang="cs-CZ" sz="2800" i="1" dirty="0" smtClean="0">
                <a:solidFill>
                  <a:srgbClr val="C00000"/>
                </a:solidFill>
              </a:rPr>
            </a:br>
            <a:r>
              <a:rPr lang="cs-CZ" sz="2800" i="1" dirty="0" smtClean="0">
                <a:solidFill>
                  <a:srgbClr val="C00000"/>
                </a:solidFill>
              </a:rPr>
              <a:t>Vyhledej datum:</a:t>
            </a:r>
            <a:endParaRPr lang="cs-CZ" sz="2800" i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988840"/>
            <a:ext cx="7704856" cy="4248472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cs-CZ" sz="2800" dirty="0" smtClean="0">
                <a:solidFill>
                  <a:schemeClr val="tx1"/>
                </a:solidFill>
              </a:rPr>
              <a:t>Svatá Anna…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sz="2800" dirty="0" smtClean="0">
                <a:solidFill>
                  <a:schemeClr val="tx1"/>
                </a:solidFill>
              </a:rPr>
              <a:t>Medardova kápě…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sz="2800" dirty="0" smtClean="0">
                <a:solidFill>
                  <a:schemeClr val="tx1"/>
                </a:solidFill>
              </a:rPr>
              <a:t>Na svatého Řehoře…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sz="2800" dirty="0" smtClean="0">
                <a:solidFill>
                  <a:schemeClr val="tx1"/>
                </a:solidFill>
              </a:rPr>
              <a:t>Svatá </a:t>
            </a:r>
            <a:r>
              <a:rPr lang="cs-CZ" sz="2800" dirty="0" err="1" smtClean="0">
                <a:solidFill>
                  <a:schemeClr val="tx1"/>
                </a:solidFill>
              </a:rPr>
              <a:t>Markyta</a:t>
            </a:r>
            <a:r>
              <a:rPr lang="cs-CZ" sz="2800" dirty="0" smtClean="0">
                <a:solidFill>
                  <a:schemeClr val="tx1"/>
                </a:solidFill>
              </a:rPr>
              <a:t>…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sz="2800" dirty="0" smtClean="0">
                <a:solidFill>
                  <a:schemeClr val="tx1"/>
                </a:solidFill>
              </a:rPr>
              <a:t>Na Nový rok…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sz="2800" dirty="0" smtClean="0">
                <a:solidFill>
                  <a:schemeClr val="tx1"/>
                </a:solidFill>
              </a:rPr>
              <a:t>Na Hromnice…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sz="2800" dirty="0" smtClean="0">
                <a:solidFill>
                  <a:schemeClr val="tx1"/>
                </a:solidFill>
              </a:rPr>
              <a:t>Lucie…</a:t>
            </a: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homolova\AppData\Local\Microsoft\Windows\Temporary Internet Files\Content.IE5\O4PZIY3K\MC90019089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509120"/>
            <a:ext cx="175081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72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88640"/>
            <a:ext cx="8928992" cy="1008112"/>
          </a:xfrm>
        </p:spPr>
        <p:txBody>
          <a:bodyPr/>
          <a:lstStyle/>
          <a:p>
            <a:pPr algn="ctr"/>
            <a:r>
              <a:rPr lang="cs-CZ" sz="2800" i="1" dirty="0" smtClean="0">
                <a:solidFill>
                  <a:srgbClr val="C00000"/>
                </a:solidFill>
              </a:rPr>
              <a:t>Řešení:</a:t>
            </a:r>
            <a:endParaRPr lang="cs-CZ" sz="2800" i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496944" cy="5472608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cs-CZ" sz="3100" dirty="0" smtClean="0">
                <a:solidFill>
                  <a:schemeClr val="tx1"/>
                </a:solidFill>
              </a:rPr>
              <a:t>Svatá Anna </a:t>
            </a:r>
            <a:r>
              <a:rPr lang="cs-CZ" sz="3100" dirty="0" smtClean="0">
                <a:solidFill>
                  <a:srgbClr val="FF0000"/>
                </a:solidFill>
              </a:rPr>
              <a:t>– chladna zrána (</a:t>
            </a:r>
            <a:r>
              <a:rPr lang="cs-CZ" sz="3100" b="1" dirty="0" smtClean="0">
                <a:solidFill>
                  <a:srgbClr val="FF0000"/>
                </a:solidFill>
              </a:rPr>
              <a:t>26.7</a:t>
            </a:r>
            <a:r>
              <a:rPr lang="cs-CZ" sz="3100" dirty="0" smtClean="0">
                <a:solidFill>
                  <a:srgbClr val="FF0000"/>
                </a:solidFill>
              </a:rPr>
              <a:t>.)</a:t>
            </a:r>
          </a:p>
          <a:p>
            <a:r>
              <a:rPr lang="cs-CZ" sz="2600" dirty="0" smtClean="0">
                <a:solidFill>
                  <a:srgbClr val="002060"/>
                </a:solidFill>
              </a:rPr>
              <a:t>Koncem července se začíná v noci ochlazovat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sz="3100" dirty="0" smtClean="0">
                <a:solidFill>
                  <a:schemeClr val="tx1"/>
                </a:solidFill>
              </a:rPr>
              <a:t>Medardova kápě </a:t>
            </a:r>
            <a:r>
              <a:rPr lang="cs-CZ" sz="3100" dirty="0" smtClean="0">
                <a:solidFill>
                  <a:srgbClr val="FF0000"/>
                </a:solidFill>
              </a:rPr>
              <a:t>– čtyřicet dní kape (</a:t>
            </a:r>
            <a:r>
              <a:rPr lang="cs-CZ" sz="3100" b="1" dirty="0" smtClean="0">
                <a:solidFill>
                  <a:srgbClr val="FF0000"/>
                </a:solidFill>
              </a:rPr>
              <a:t>8.6</a:t>
            </a:r>
            <a:r>
              <a:rPr lang="cs-CZ" sz="3100" dirty="0" smtClean="0">
                <a:solidFill>
                  <a:srgbClr val="FF0000"/>
                </a:solidFill>
              </a:rPr>
              <a:t>.)</a:t>
            </a:r>
          </a:p>
          <a:p>
            <a:r>
              <a:rPr lang="cs-CZ" sz="2600" dirty="0" smtClean="0">
                <a:solidFill>
                  <a:srgbClr val="002060"/>
                </a:solidFill>
              </a:rPr>
              <a:t>V červnu a červenci jsou časté deště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sz="3100" dirty="0" smtClean="0">
                <a:solidFill>
                  <a:schemeClr val="tx1"/>
                </a:solidFill>
              </a:rPr>
              <a:t>Na svatého Řehoře </a:t>
            </a:r>
            <a:r>
              <a:rPr lang="cs-CZ" sz="3100" dirty="0" smtClean="0">
                <a:solidFill>
                  <a:srgbClr val="FF0000"/>
                </a:solidFill>
              </a:rPr>
              <a:t>čáp letí přes moře, žába hubu otevře, líný sedlák, který neoře (</a:t>
            </a:r>
            <a:r>
              <a:rPr lang="cs-CZ" sz="3100" b="1" dirty="0" smtClean="0">
                <a:solidFill>
                  <a:srgbClr val="FF0000"/>
                </a:solidFill>
              </a:rPr>
              <a:t>12.3.</a:t>
            </a:r>
            <a:r>
              <a:rPr lang="cs-CZ" sz="31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cs-CZ" sz="2600" dirty="0" smtClean="0">
                <a:solidFill>
                  <a:srgbClr val="002060"/>
                </a:solidFill>
              </a:rPr>
              <a:t>V polovině března se vracejí ptáci z teplých krajin a měly by začít jarní práce na poli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sz="3100" dirty="0" smtClean="0">
                <a:solidFill>
                  <a:schemeClr val="tx1"/>
                </a:solidFill>
              </a:rPr>
              <a:t>Svatá </a:t>
            </a:r>
            <a:r>
              <a:rPr lang="cs-CZ" sz="3100" dirty="0" err="1" smtClean="0">
                <a:solidFill>
                  <a:schemeClr val="tx1"/>
                </a:solidFill>
              </a:rPr>
              <a:t>Markyta</a:t>
            </a:r>
            <a:r>
              <a:rPr lang="cs-CZ" sz="3100" dirty="0" smtClean="0">
                <a:solidFill>
                  <a:schemeClr val="tx1"/>
                </a:solidFill>
              </a:rPr>
              <a:t> </a:t>
            </a:r>
            <a:r>
              <a:rPr lang="cs-CZ" sz="3100" dirty="0" smtClean="0">
                <a:solidFill>
                  <a:srgbClr val="FF0000"/>
                </a:solidFill>
              </a:rPr>
              <a:t>hodila srp do žita (</a:t>
            </a:r>
            <a:r>
              <a:rPr lang="cs-CZ" sz="3100" b="1" dirty="0" smtClean="0">
                <a:solidFill>
                  <a:srgbClr val="FF0000"/>
                </a:solidFill>
              </a:rPr>
              <a:t>13.7.)</a:t>
            </a:r>
          </a:p>
          <a:p>
            <a:r>
              <a:rPr lang="cs-CZ" sz="2600" dirty="0" smtClean="0">
                <a:solidFill>
                  <a:srgbClr val="002060"/>
                </a:solidFill>
              </a:rPr>
              <a:t>V polovině července by se mělo začít se sklizní obilí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sz="3100" dirty="0" smtClean="0">
                <a:solidFill>
                  <a:schemeClr val="tx1"/>
                </a:solidFill>
              </a:rPr>
              <a:t>Na Nový rok</a:t>
            </a:r>
            <a:r>
              <a:rPr lang="cs-CZ" sz="3100" dirty="0" smtClean="0">
                <a:solidFill>
                  <a:srgbClr val="FF0000"/>
                </a:solidFill>
              </a:rPr>
              <a:t> o slepičí krok (</a:t>
            </a:r>
            <a:r>
              <a:rPr lang="cs-CZ" sz="3100" b="1" dirty="0" smtClean="0">
                <a:solidFill>
                  <a:srgbClr val="FF0000"/>
                </a:solidFill>
              </a:rPr>
              <a:t>1.1.</a:t>
            </a:r>
            <a:r>
              <a:rPr lang="cs-CZ" sz="31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cs-CZ" sz="2600" dirty="0" smtClean="0">
                <a:solidFill>
                  <a:srgbClr val="002060"/>
                </a:solidFill>
              </a:rPr>
              <a:t>Dny se nepatrně prodlužují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sz="3100" dirty="0" smtClean="0">
                <a:solidFill>
                  <a:schemeClr val="tx1"/>
                </a:solidFill>
              </a:rPr>
              <a:t>Na Hromnice </a:t>
            </a:r>
            <a:r>
              <a:rPr lang="cs-CZ" sz="3100" dirty="0" smtClean="0">
                <a:solidFill>
                  <a:srgbClr val="FF0000"/>
                </a:solidFill>
              </a:rPr>
              <a:t>o hodinu více (</a:t>
            </a:r>
            <a:r>
              <a:rPr lang="cs-CZ" sz="3100" b="1" dirty="0" smtClean="0">
                <a:solidFill>
                  <a:srgbClr val="FF0000"/>
                </a:solidFill>
              </a:rPr>
              <a:t>2.2.</a:t>
            </a:r>
            <a:r>
              <a:rPr lang="cs-CZ" sz="31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cs-CZ" sz="2600" dirty="0" smtClean="0">
                <a:solidFill>
                  <a:srgbClr val="002060"/>
                </a:solidFill>
              </a:rPr>
              <a:t>Začátkem února se den prodlouží zhruba o hodinu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cs-CZ" sz="3100" dirty="0" smtClean="0">
                <a:solidFill>
                  <a:schemeClr val="tx1"/>
                </a:solidFill>
              </a:rPr>
              <a:t>Lucie </a:t>
            </a:r>
            <a:r>
              <a:rPr lang="cs-CZ" sz="3100" dirty="0" smtClean="0">
                <a:solidFill>
                  <a:srgbClr val="FF0000"/>
                </a:solidFill>
              </a:rPr>
              <a:t>noci upije (a dne nepřidá) (</a:t>
            </a:r>
            <a:r>
              <a:rPr lang="cs-CZ" sz="3100" b="1" dirty="0" smtClean="0">
                <a:solidFill>
                  <a:srgbClr val="FF0000"/>
                </a:solidFill>
              </a:rPr>
              <a:t>13.12.</a:t>
            </a:r>
            <a:r>
              <a:rPr lang="cs-CZ" sz="31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cs-CZ" sz="2600" dirty="0" smtClean="0">
                <a:solidFill>
                  <a:srgbClr val="002060"/>
                </a:solidFill>
              </a:rPr>
              <a:t>V polovině prosince nastávají nejdelší noci</a:t>
            </a:r>
            <a:endParaRPr lang="cs-CZ" sz="2600" dirty="0">
              <a:solidFill>
                <a:srgbClr val="002060"/>
              </a:solidFill>
            </a:endParaRPr>
          </a:p>
        </p:txBody>
      </p:sp>
      <p:pic>
        <p:nvPicPr>
          <p:cNvPr id="3080" name="Picture 8" descr="C:\Users\homolova\AppData\Local\Microsoft\Windows\Temporary Internet Files\Content.IE5\O4PZIY3K\MC9004129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055" y="3501008"/>
            <a:ext cx="3422147" cy="3180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14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i="1" dirty="0" smtClean="0">
                <a:solidFill>
                  <a:srgbClr val="C00000"/>
                </a:solidFill>
              </a:rPr>
              <a:t>Zdroje:</a:t>
            </a:r>
            <a:endParaRPr lang="cs-CZ" sz="3200" i="1" dirty="0">
              <a:solidFill>
                <a:srgbClr val="C00000"/>
              </a:solidFill>
            </a:endParaRP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idx="1"/>
          </p:nvPr>
        </p:nvSpPr>
        <p:spPr>
          <a:xfrm>
            <a:off x="827584" y="2492896"/>
            <a:ext cx="6172200" cy="914400"/>
          </a:xfrm>
        </p:spPr>
        <p:txBody>
          <a:bodyPr/>
          <a:lstStyle/>
          <a:p>
            <a:pPr marL="285750" indent="-285750">
              <a:buFont typeface="Wingdings" pitchFamily="2" charset="2"/>
              <a:buChar char="q"/>
            </a:pPr>
            <a:endParaRPr lang="cs-CZ" dirty="0">
              <a:solidFill>
                <a:schemeClr val="tx1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15616" y="2708920"/>
            <a:ext cx="475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i="1" dirty="0"/>
              <a:t>Obrázky z galerie Klipart</a:t>
            </a:r>
          </a:p>
          <a:p>
            <a:endParaRPr lang="cs-CZ" sz="2400" i="1" dirty="0"/>
          </a:p>
          <a:p>
            <a:pPr marL="342900" indent="-342900">
              <a:buFont typeface="Wingdings" pitchFamily="2" charset="2"/>
              <a:buChar char="q"/>
            </a:pPr>
            <a:r>
              <a:rPr lang="cs-CZ" sz="2400" i="1" dirty="0"/>
              <a:t>www.office.microsoft.com</a:t>
            </a:r>
          </a:p>
          <a:p>
            <a:endParaRPr lang="cs-CZ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 rot="20361100">
            <a:off x="256675" y="713034"/>
            <a:ext cx="2736304" cy="936104"/>
          </a:xfrm>
        </p:spPr>
        <p:txBody>
          <a:bodyPr>
            <a:normAutofit/>
          </a:bodyPr>
          <a:lstStyle/>
          <a:p>
            <a:r>
              <a:rPr lang="cs-CZ" sz="2400" i="1" dirty="0" smtClean="0">
                <a:solidFill>
                  <a:srgbClr val="FF0000"/>
                </a:solidFill>
              </a:rPr>
              <a:t>Co je lidová slovesnost?</a:t>
            </a:r>
            <a:endParaRPr lang="cs-CZ" sz="2400" i="1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3419872" y="0"/>
            <a:ext cx="5976664" cy="7029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800" b="1" dirty="0" smtClean="0"/>
              <a:t>Projevy</a:t>
            </a:r>
            <a:r>
              <a:rPr lang="cs-CZ" sz="2800" b="1" dirty="0"/>
              <a:t>, které </a:t>
            </a:r>
            <a:r>
              <a:rPr lang="cs-CZ" sz="2800" b="1" dirty="0" smtClean="0"/>
              <a:t>vznikly </a:t>
            </a:r>
            <a:r>
              <a:rPr lang="cs-CZ" sz="2800" b="1" dirty="0"/>
              <a:t>spontánně, </a:t>
            </a:r>
            <a:r>
              <a:rPr lang="cs-CZ" sz="2800" b="1" dirty="0" smtClean="0"/>
              <a:t>jsou písemně doloženy pouze zprostředkovaně a uchovaly se především ústním podáním. </a:t>
            </a:r>
          </a:p>
          <a:p>
            <a:pPr>
              <a:buFont typeface="Wingdings" pitchFamily="2" charset="2"/>
              <a:buChar char="q"/>
            </a:pPr>
            <a:r>
              <a:rPr lang="cs-CZ" sz="2800" b="1" dirty="0" smtClean="0"/>
              <a:t>Lidová </a:t>
            </a:r>
            <a:r>
              <a:rPr lang="cs-CZ" sz="2800" b="1" dirty="0"/>
              <a:t>slovesnost se </a:t>
            </a:r>
            <a:r>
              <a:rPr lang="cs-CZ" sz="2800" b="1" dirty="0" smtClean="0"/>
              <a:t>vyznačuje</a:t>
            </a:r>
          </a:p>
          <a:p>
            <a:pPr>
              <a:buFont typeface="Wingdings" pitchFamily="2" charset="2"/>
              <a:buChar char="§"/>
            </a:pPr>
            <a:r>
              <a:rPr lang="cs-CZ" sz="2800" b="1" dirty="0" smtClean="0"/>
              <a:t>  komunikací </a:t>
            </a:r>
            <a:r>
              <a:rPr lang="cs-CZ" sz="2800" b="1" dirty="0"/>
              <a:t>interpreta s posluchači </a:t>
            </a:r>
            <a:endParaRPr lang="cs-CZ" sz="2800" b="1" dirty="0" smtClean="0"/>
          </a:p>
          <a:p>
            <a:pPr>
              <a:buFont typeface="Wingdings" pitchFamily="2" charset="2"/>
              <a:buChar char="§"/>
            </a:pPr>
            <a:r>
              <a:rPr lang="cs-CZ" sz="2800" b="1" dirty="0" smtClean="0"/>
              <a:t>  </a:t>
            </a:r>
            <a:r>
              <a:rPr lang="cs-CZ" sz="2800" b="1" dirty="0"/>
              <a:t>výskytem ustálených </a:t>
            </a:r>
            <a:r>
              <a:rPr lang="cs-CZ" sz="2800" b="1" dirty="0" smtClean="0"/>
              <a:t>formulací</a:t>
            </a:r>
          </a:p>
          <a:p>
            <a:pPr>
              <a:buFont typeface="Wingdings" pitchFamily="2" charset="2"/>
              <a:buChar char="q"/>
            </a:pPr>
            <a:endParaRPr lang="cs-CZ" sz="2800" b="1" dirty="0"/>
          </a:p>
          <a:p>
            <a:pPr>
              <a:buFont typeface="Wingdings" pitchFamily="2" charset="2"/>
              <a:buChar char="q"/>
            </a:pPr>
            <a:endParaRPr 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0" y="2544300"/>
            <a:ext cx="3456384" cy="4154984"/>
          </a:xfrm>
          <a:prstGeom prst="rect">
            <a:avLst/>
          </a:prstGeom>
          <a:solidFill>
            <a:schemeClr val="bg2"/>
          </a:solidFill>
          <a:ln w="28575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400" b="1" i="1" dirty="0"/>
              <a:t>V 19. století  sběratelé navštěvovali venkovské obyvatelstvo a zaznamenávali projevy lidové slovesnosti. </a:t>
            </a:r>
          </a:p>
          <a:p>
            <a:pPr>
              <a:buFont typeface="Wingdings" pitchFamily="2" charset="2"/>
              <a:buChar char="q"/>
            </a:pPr>
            <a:r>
              <a:rPr lang="cs-CZ" sz="2400" b="1" i="1" dirty="0" smtClean="0"/>
              <a:t>Někteří </a:t>
            </a:r>
            <a:r>
              <a:rPr lang="cs-CZ" sz="2400" b="1" i="1" dirty="0"/>
              <a:t>z nich je pak upravovali do spisovného jazyka. Uchovali tak pro další generace svědectví o každodenním životě lidí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 rot="20745489">
            <a:off x="4631442" y="3698898"/>
            <a:ext cx="4248472" cy="2677656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800" b="1" i="1" dirty="0">
                <a:solidFill>
                  <a:srgbClr val="C00000"/>
                </a:solidFill>
              </a:rPr>
              <a:t>Nejznámější sběratelé:</a:t>
            </a:r>
          </a:p>
          <a:p>
            <a:pPr>
              <a:buFont typeface="Wingdings" pitchFamily="2" charset="2"/>
              <a:buChar char="q"/>
            </a:pPr>
            <a:r>
              <a:rPr lang="cs-CZ" sz="2800" b="1" i="1" dirty="0"/>
              <a:t>Božena Němcová</a:t>
            </a:r>
          </a:p>
          <a:p>
            <a:pPr>
              <a:buFont typeface="Wingdings" pitchFamily="2" charset="2"/>
              <a:buChar char="q"/>
            </a:pPr>
            <a:r>
              <a:rPr lang="cs-CZ" sz="2800" b="1" i="1" dirty="0"/>
              <a:t>Karel Jaromír Erben</a:t>
            </a:r>
          </a:p>
          <a:p>
            <a:pPr>
              <a:buFont typeface="Wingdings" pitchFamily="2" charset="2"/>
              <a:buChar char="q"/>
            </a:pPr>
            <a:r>
              <a:rPr lang="cs-CZ" sz="2800" b="1" i="1" dirty="0"/>
              <a:t>František Sušil</a:t>
            </a:r>
          </a:p>
          <a:p>
            <a:pPr>
              <a:buFont typeface="Wingdings" pitchFamily="2" charset="2"/>
              <a:buChar char="q"/>
            </a:pPr>
            <a:r>
              <a:rPr lang="cs-CZ" sz="2800" b="1" i="1" dirty="0"/>
              <a:t>Jindřich </a:t>
            </a:r>
            <a:r>
              <a:rPr lang="cs-CZ" sz="2800" b="1" i="1" dirty="0" err="1"/>
              <a:t>Jindřich</a:t>
            </a:r>
            <a:endParaRPr lang="cs-CZ" sz="2800" b="1" i="1" dirty="0"/>
          </a:p>
          <a:p>
            <a:pPr>
              <a:buFont typeface="Wingdings" pitchFamily="2" charset="2"/>
              <a:buChar char="q"/>
            </a:pPr>
            <a:r>
              <a:rPr lang="cs-CZ" sz="2800" b="1" i="1" dirty="0"/>
              <a:t>Josef Štefan Kubín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892480" cy="1008112"/>
          </a:xfrm>
        </p:spPr>
        <p:txBody>
          <a:bodyPr/>
          <a:lstStyle/>
          <a:p>
            <a:pPr algn="ctr"/>
            <a:r>
              <a:rPr lang="cs-CZ" sz="4000" i="1" dirty="0" smtClean="0">
                <a:solidFill>
                  <a:schemeClr val="bg2">
                    <a:lumMod val="25000"/>
                  </a:schemeClr>
                </a:solidFill>
              </a:rPr>
              <a:t>Žánry lidové slovesnosti</a:t>
            </a:r>
            <a:r>
              <a:rPr lang="cs-CZ" sz="2800" i="1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  <a:endParaRPr lang="cs-CZ" sz="28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71600" y="1700808"/>
            <a:ext cx="7272808" cy="4896544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cs-CZ" sz="3600" b="1" dirty="0" smtClean="0">
                <a:solidFill>
                  <a:srgbClr val="FF0000"/>
                </a:solidFill>
              </a:rPr>
              <a:t>próza </a:t>
            </a:r>
            <a:r>
              <a:rPr lang="cs-CZ" sz="3600" b="1" dirty="0" smtClean="0">
                <a:solidFill>
                  <a:schemeClr val="tx1"/>
                </a:solidFill>
              </a:rPr>
              <a:t>– pohádky, legendy, pověsti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sz="3600" b="1" dirty="0" smtClean="0">
                <a:solidFill>
                  <a:srgbClr val="FF0000"/>
                </a:solidFill>
              </a:rPr>
              <a:t>malé </a:t>
            </a:r>
            <a:r>
              <a:rPr lang="cs-CZ" sz="3600" b="1" dirty="0">
                <a:solidFill>
                  <a:srgbClr val="FF0000"/>
                </a:solidFill>
              </a:rPr>
              <a:t>žánry </a:t>
            </a:r>
            <a:r>
              <a:rPr lang="cs-CZ" sz="3600" b="1" dirty="0">
                <a:solidFill>
                  <a:schemeClr val="tx1"/>
                </a:solidFill>
              </a:rPr>
              <a:t>– přísloví, pranostiky, hádanky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sz="3600" b="1" dirty="0" smtClean="0">
                <a:solidFill>
                  <a:srgbClr val="FF0000"/>
                </a:solidFill>
              </a:rPr>
              <a:t>texty lidových písní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sz="3600" b="1" dirty="0" smtClean="0">
                <a:solidFill>
                  <a:srgbClr val="FF0000"/>
                </a:solidFill>
              </a:rPr>
              <a:t>lidové </a:t>
            </a:r>
            <a:r>
              <a:rPr lang="cs-CZ" sz="3600" b="1" dirty="0">
                <a:solidFill>
                  <a:srgbClr val="FF0000"/>
                </a:solidFill>
              </a:rPr>
              <a:t>divadlo a loutkové hry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sz="3600" b="1" dirty="0" smtClean="0">
                <a:solidFill>
                  <a:srgbClr val="FF0000"/>
                </a:solidFill>
              </a:rPr>
              <a:t>psaný </a:t>
            </a:r>
            <a:r>
              <a:rPr lang="cs-CZ" sz="3600" b="1" dirty="0">
                <a:solidFill>
                  <a:srgbClr val="FF0000"/>
                </a:solidFill>
              </a:rPr>
              <a:t>folklór </a:t>
            </a:r>
            <a:r>
              <a:rPr lang="cs-CZ" sz="3600" b="1" dirty="0" smtClean="0">
                <a:solidFill>
                  <a:schemeClr val="tx1"/>
                </a:solidFill>
              </a:rPr>
              <a:t>– na </a:t>
            </a:r>
            <a:r>
              <a:rPr lang="cs-CZ" sz="3600" b="1" dirty="0">
                <a:solidFill>
                  <a:schemeClr val="tx1"/>
                </a:solidFill>
              </a:rPr>
              <a:t>domech, </a:t>
            </a:r>
            <a:r>
              <a:rPr lang="cs-CZ" sz="3600" b="1" dirty="0" smtClean="0">
                <a:solidFill>
                  <a:schemeClr val="tx1"/>
                </a:solidFill>
              </a:rPr>
              <a:t>nádobách</a:t>
            </a:r>
            <a:r>
              <a:rPr lang="cs-CZ" sz="3600" b="1" dirty="0">
                <a:solidFill>
                  <a:schemeClr val="tx1"/>
                </a:solidFill>
              </a:rPr>
              <a:t>, kraslicích, šátcích </a:t>
            </a:r>
            <a:r>
              <a:rPr lang="cs-CZ" sz="3600" b="1" dirty="0" smtClean="0">
                <a:solidFill>
                  <a:schemeClr val="tx1"/>
                </a:solidFill>
              </a:rPr>
              <a:t>…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sz="3600" b="1" dirty="0" smtClean="0">
                <a:solidFill>
                  <a:srgbClr val="FF0000"/>
                </a:solidFill>
              </a:rPr>
              <a:t>obřady </a:t>
            </a:r>
            <a:r>
              <a:rPr lang="cs-CZ" sz="3600" b="1" dirty="0" smtClean="0">
                <a:solidFill>
                  <a:schemeClr val="tx1"/>
                </a:solidFill>
              </a:rPr>
              <a:t>– např. svatební…</a:t>
            </a:r>
            <a:endParaRPr lang="cs-CZ" sz="3600" b="1" dirty="0">
              <a:solidFill>
                <a:schemeClr val="tx1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endParaRPr lang="cs-CZ" sz="3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452331"/>
              </p:ext>
            </p:extLst>
          </p:nvPr>
        </p:nvGraphicFramePr>
        <p:xfrm>
          <a:off x="9612560" y="1340768"/>
          <a:ext cx="2111375" cy="360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1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54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836712"/>
            <a:ext cx="6172200" cy="2130552"/>
          </a:xfrm>
        </p:spPr>
        <p:txBody>
          <a:bodyPr/>
          <a:lstStyle/>
          <a:p>
            <a:r>
              <a:rPr lang="cs-CZ" sz="6000" i="1" cap="none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Lidová píseň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2708920"/>
            <a:ext cx="6408712" cy="3456384"/>
          </a:xfrm>
        </p:spPr>
        <p:txBody>
          <a:bodyPr>
            <a:normAutofit/>
          </a:bodyPr>
          <a:lstStyle/>
          <a:p>
            <a:pPr marL="457200" indent="-457200" algn="ctr">
              <a:buFont typeface="Wingdings" pitchFamily="2" charset="2"/>
              <a:buChar char="q"/>
            </a:pPr>
            <a:r>
              <a:rPr lang="cs-CZ" sz="3600" b="1" dirty="0" smtClean="0">
                <a:solidFill>
                  <a:schemeClr val="tx1"/>
                </a:solidFill>
              </a:rPr>
              <a:t> </a:t>
            </a:r>
            <a:r>
              <a:rPr lang="cs-CZ" sz="3600" b="1" dirty="0">
                <a:solidFill>
                  <a:schemeClr val="tx1"/>
                </a:solidFill>
              </a:rPr>
              <a:t>zachycuje život prostých lidí, </a:t>
            </a:r>
            <a:r>
              <a:rPr lang="cs-CZ" sz="3600" b="1" dirty="0" smtClean="0">
                <a:solidFill>
                  <a:schemeClr val="tx1"/>
                </a:solidFill>
              </a:rPr>
              <a:t>jejich každodenní radosti i starosti. Doprovázela člověka od kolébky až ke  hrobu (ukolébavky, písně pracovní, milostné, obřadní).</a:t>
            </a:r>
            <a:endParaRPr lang="cs-CZ" sz="36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ctr"/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28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8999984" cy="1196752"/>
          </a:xfrm>
        </p:spPr>
        <p:txBody>
          <a:bodyPr>
            <a:normAutofit/>
          </a:bodyPr>
          <a:lstStyle/>
          <a:p>
            <a:pPr algn="ctr"/>
            <a:r>
              <a:rPr lang="cs-CZ" sz="2400" b="1" i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 texty lidových písní jsou typická slova zdrobnělá.</a:t>
            </a:r>
            <a:br>
              <a:rPr lang="cs-CZ" sz="2400" b="1" i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cs-CZ" sz="2400" b="1" i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Najděte je:</a:t>
            </a:r>
            <a:endParaRPr lang="cs-CZ" sz="2400" b="1" i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5" y="1088154"/>
            <a:ext cx="3528392" cy="5769845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cs-CZ" b="1" dirty="0" smtClean="0"/>
              <a:t>	Chovejte mě, má matičko</a:t>
            </a:r>
          </a:p>
          <a:p>
            <a:pPr marL="457200" lvl="1" indent="0">
              <a:buNone/>
            </a:pPr>
            <a:r>
              <a:rPr lang="cs-CZ" b="1" dirty="0" smtClean="0"/>
              <a:t>	jako míšeňské jablíčko,</a:t>
            </a:r>
          </a:p>
          <a:p>
            <a:pPr marL="0" indent="0">
              <a:buNone/>
            </a:pPr>
            <a:r>
              <a:rPr lang="cs-CZ" b="1" dirty="0" smtClean="0"/>
              <a:t>	chovejte mě, má matičko</a:t>
            </a:r>
          </a:p>
          <a:p>
            <a:pPr marL="0" indent="0">
              <a:buNone/>
            </a:pPr>
            <a:r>
              <a:rPr lang="cs-CZ" b="1" dirty="0" smtClean="0"/>
              <a:t>	jako z růže květ.</a:t>
            </a:r>
          </a:p>
          <a:p>
            <a:pPr marL="0" indent="0">
              <a:buNone/>
            </a:pPr>
            <a:r>
              <a:rPr lang="cs-CZ" b="1" dirty="0" smtClean="0"/>
              <a:t>	A až vy mě vychováte,</a:t>
            </a:r>
          </a:p>
          <a:p>
            <a:pPr marL="0" indent="0">
              <a:buNone/>
            </a:pPr>
            <a:r>
              <a:rPr lang="cs-CZ" b="1" dirty="0" smtClean="0"/>
              <a:t>	pak se na mě podíváte,</a:t>
            </a:r>
          </a:p>
          <a:p>
            <a:pPr marL="0" indent="0">
              <a:buNone/>
            </a:pPr>
            <a:r>
              <a:rPr lang="cs-CZ" b="1" dirty="0" smtClean="0"/>
              <a:t>	jak mi bude pěkně slušet</a:t>
            </a:r>
          </a:p>
          <a:p>
            <a:pPr marL="0" indent="0">
              <a:buNone/>
            </a:pPr>
            <a:r>
              <a:rPr lang="cs-CZ" b="1" dirty="0" smtClean="0"/>
              <a:t>	bílý kabátek.</a:t>
            </a:r>
          </a:p>
          <a:p>
            <a:pPr>
              <a:buFont typeface="Wingdings" pitchFamily="2" charset="2"/>
              <a:buChar char="q"/>
            </a:pPr>
            <a:endParaRPr lang="cs-CZ" b="1" dirty="0" smtClean="0"/>
          </a:p>
          <a:p>
            <a:pPr marL="457200" lvl="1" indent="0">
              <a:buNone/>
            </a:pPr>
            <a:r>
              <a:rPr lang="cs-CZ" b="1" dirty="0"/>
              <a:t>	</a:t>
            </a:r>
            <a:r>
              <a:rPr lang="cs-CZ" b="1" dirty="0" smtClean="0">
                <a:solidFill>
                  <a:srgbClr val="FF0066"/>
                </a:solidFill>
              </a:rPr>
              <a:t>Travička zelená,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66"/>
                </a:solidFill>
              </a:rPr>
              <a:t>	</a:t>
            </a:r>
            <a:r>
              <a:rPr lang="cs-CZ" b="1" dirty="0" smtClean="0">
                <a:solidFill>
                  <a:srgbClr val="FF0066"/>
                </a:solidFill>
              </a:rPr>
              <a:t>to je moje potěšení,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66"/>
                </a:solidFill>
              </a:rPr>
              <a:t>	</a:t>
            </a:r>
            <a:r>
              <a:rPr lang="cs-CZ" b="1" dirty="0" smtClean="0">
                <a:solidFill>
                  <a:srgbClr val="FF0066"/>
                </a:solidFill>
              </a:rPr>
              <a:t>travička zelená,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66"/>
                </a:solidFill>
              </a:rPr>
              <a:t>	</a:t>
            </a:r>
            <a:r>
              <a:rPr lang="cs-CZ" b="1" dirty="0" smtClean="0">
                <a:solidFill>
                  <a:srgbClr val="FF0066"/>
                </a:solidFill>
              </a:rPr>
              <a:t>to je moje peřina.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Teče voda, vodička,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voda, vodička,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	z hráze do rybníčka…</a:t>
            </a:r>
          </a:p>
          <a:p>
            <a:pPr marL="0" indent="0">
              <a:buNone/>
            </a:pPr>
            <a:r>
              <a:rPr lang="cs-CZ" b="1" dirty="0"/>
              <a:t>	</a:t>
            </a: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       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220072" y="1052736"/>
            <a:ext cx="3779912" cy="6391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b="1" i="1" dirty="0"/>
              <a:t> </a:t>
            </a:r>
            <a:r>
              <a:rPr lang="cs-CZ" b="1" i="1" dirty="0" smtClean="0"/>
              <a:t>     </a:t>
            </a:r>
            <a:r>
              <a:rPr lang="cs-CZ" b="1" i="1" dirty="0" smtClean="0">
                <a:solidFill>
                  <a:srgbClr val="C00000"/>
                </a:solidFill>
              </a:rPr>
              <a:t>Mně </a:t>
            </a:r>
            <a:r>
              <a:rPr lang="cs-CZ" b="1" i="1" dirty="0">
                <a:solidFill>
                  <a:srgbClr val="C00000"/>
                </a:solidFill>
              </a:rPr>
              <a:t>se, mně se, mně </a:t>
            </a:r>
            <a:r>
              <a:rPr lang="cs-CZ" b="1" i="1" dirty="0" smtClean="0">
                <a:solidFill>
                  <a:srgbClr val="C00000"/>
                </a:solidFill>
              </a:rPr>
              <a:t>se,</a:t>
            </a:r>
          </a:p>
          <a:p>
            <a:r>
              <a:rPr lang="cs-CZ" b="1" i="1" dirty="0" smtClean="0">
                <a:solidFill>
                  <a:srgbClr val="C00000"/>
                </a:solidFill>
              </a:rPr>
              <a:t>                mně se všecko zdá,</a:t>
            </a:r>
          </a:p>
          <a:p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b="1" i="1" dirty="0" smtClean="0">
                <a:solidFill>
                  <a:srgbClr val="C00000"/>
                </a:solidFill>
              </a:rPr>
              <a:t>               že moje milá</a:t>
            </a:r>
          </a:p>
          <a:p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b="1" i="1" dirty="0" smtClean="0">
                <a:solidFill>
                  <a:srgbClr val="C00000"/>
                </a:solidFill>
              </a:rPr>
              <a:t>               je mi nevěrná.</a:t>
            </a:r>
          </a:p>
          <a:p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b="1" i="1" dirty="0" smtClean="0">
                <a:solidFill>
                  <a:srgbClr val="C00000"/>
                </a:solidFill>
              </a:rPr>
              <a:t>               Modré očičky,</a:t>
            </a:r>
          </a:p>
          <a:p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b="1" i="1" dirty="0" smtClean="0">
                <a:solidFill>
                  <a:srgbClr val="C00000"/>
                </a:solidFill>
              </a:rPr>
              <a:t>               růže tvářičky,</a:t>
            </a:r>
          </a:p>
          <a:p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b="1" i="1" dirty="0" smtClean="0">
                <a:solidFill>
                  <a:srgbClr val="C00000"/>
                </a:solidFill>
              </a:rPr>
              <a:t>               bílé ručičky, </a:t>
            </a:r>
          </a:p>
          <a:p>
            <a:pPr lvl="1"/>
            <a:r>
              <a:rPr lang="cs-CZ" b="1" i="1" dirty="0" smtClean="0">
                <a:solidFill>
                  <a:srgbClr val="C00000"/>
                </a:solidFill>
              </a:rPr>
              <a:t>       pěkné střevíčky.</a:t>
            </a:r>
            <a:endParaRPr lang="cs-CZ" b="1" i="1" dirty="0">
              <a:solidFill>
                <a:srgbClr val="C00000"/>
              </a:solidFill>
            </a:endParaRPr>
          </a:p>
          <a:p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b="1" i="1" dirty="0" smtClean="0">
                <a:solidFill>
                  <a:srgbClr val="C00000"/>
                </a:solidFill>
              </a:rPr>
              <a:t>               Mně </a:t>
            </a:r>
            <a:r>
              <a:rPr lang="cs-CZ" b="1" i="1" dirty="0">
                <a:solidFill>
                  <a:srgbClr val="C00000"/>
                </a:solidFill>
              </a:rPr>
              <a:t>se, mně se, mně </a:t>
            </a:r>
            <a:r>
              <a:rPr lang="cs-CZ" b="1" i="1" dirty="0" smtClean="0">
                <a:solidFill>
                  <a:srgbClr val="C00000"/>
                </a:solidFill>
              </a:rPr>
              <a:t>se,</a:t>
            </a:r>
            <a:endParaRPr lang="cs-CZ" b="1" i="1" dirty="0">
              <a:solidFill>
                <a:srgbClr val="C00000"/>
              </a:solidFill>
            </a:endParaRPr>
          </a:p>
          <a:p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b="1" i="1" dirty="0" smtClean="0">
                <a:solidFill>
                  <a:srgbClr val="C00000"/>
                </a:solidFill>
              </a:rPr>
              <a:t>               mně </a:t>
            </a:r>
            <a:r>
              <a:rPr lang="cs-CZ" b="1" i="1" dirty="0">
                <a:solidFill>
                  <a:srgbClr val="C00000"/>
                </a:solidFill>
              </a:rPr>
              <a:t>se </a:t>
            </a:r>
            <a:r>
              <a:rPr lang="cs-CZ" b="1" i="1" dirty="0" smtClean="0">
                <a:solidFill>
                  <a:srgbClr val="C00000"/>
                </a:solidFill>
              </a:rPr>
              <a:t>všecko </a:t>
            </a:r>
            <a:r>
              <a:rPr lang="cs-CZ" b="1" i="1" dirty="0">
                <a:solidFill>
                  <a:srgbClr val="C00000"/>
                </a:solidFill>
              </a:rPr>
              <a:t>zdá, </a:t>
            </a:r>
          </a:p>
          <a:p>
            <a:r>
              <a:rPr lang="cs-CZ" b="1" i="1" dirty="0">
                <a:solidFill>
                  <a:srgbClr val="C00000"/>
                </a:solidFill>
              </a:rPr>
              <a:t> </a:t>
            </a:r>
            <a:r>
              <a:rPr lang="cs-CZ" b="1" i="1" dirty="0" smtClean="0">
                <a:solidFill>
                  <a:srgbClr val="C00000"/>
                </a:solidFill>
              </a:rPr>
              <a:t>               že Andulka bude má.</a:t>
            </a:r>
          </a:p>
          <a:p>
            <a:endParaRPr lang="cs-CZ" b="1" i="1" dirty="0" smtClean="0"/>
          </a:p>
          <a:p>
            <a:endParaRPr lang="cs-CZ" b="1" i="1" dirty="0"/>
          </a:p>
          <a:p>
            <a:pPr lvl="1"/>
            <a:r>
              <a:rPr lang="cs-CZ" b="1" i="1" dirty="0" smtClean="0">
                <a:solidFill>
                  <a:srgbClr val="7030A0"/>
                </a:solidFill>
              </a:rPr>
              <a:t>      Sluníčko za hory zachází,</a:t>
            </a:r>
          </a:p>
          <a:p>
            <a:r>
              <a:rPr lang="cs-CZ" b="1" i="1" dirty="0">
                <a:solidFill>
                  <a:srgbClr val="7030A0"/>
                </a:solidFill>
              </a:rPr>
              <a:t> </a:t>
            </a:r>
            <a:r>
              <a:rPr lang="cs-CZ" b="1" i="1" dirty="0" smtClean="0">
                <a:solidFill>
                  <a:srgbClr val="7030A0"/>
                </a:solidFill>
              </a:rPr>
              <a:t>               pusťte nás z roboty, rychtáři</a:t>
            </a:r>
            <a:r>
              <a:rPr lang="cs-CZ" b="1" i="1" dirty="0">
                <a:solidFill>
                  <a:srgbClr val="7030A0"/>
                </a:solidFill>
              </a:rPr>
              <a:t>.</a:t>
            </a:r>
            <a:endParaRPr lang="cs-CZ" b="1" i="1" dirty="0" smtClean="0">
              <a:solidFill>
                <a:srgbClr val="7030A0"/>
              </a:solidFill>
            </a:endParaRPr>
          </a:p>
          <a:p>
            <a:endParaRPr lang="cs-CZ" b="1" i="1" dirty="0"/>
          </a:p>
          <a:p>
            <a:r>
              <a:rPr lang="cs-CZ" b="1" i="1" dirty="0" smtClean="0"/>
              <a:t>                </a:t>
            </a:r>
          </a:p>
          <a:p>
            <a:r>
              <a:rPr lang="cs-CZ" b="1" i="1" dirty="0" smtClean="0">
                <a:solidFill>
                  <a:srgbClr val="800000"/>
                </a:solidFill>
              </a:rPr>
              <a:t>                Prší, prší, jen se leje,</a:t>
            </a:r>
          </a:p>
          <a:p>
            <a:r>
              <a:rPr lang="cs-CZ" b="1" i="1" dirty="0" smtClean="0">
                <a:solidFill>
                  <a:srgbClr val="800000"/>
                </a:solidFill>
              </a:rPr>
              <a:t>                kam, koníčky, pojedeme…</a:t>
            </a:r>
            <a:endParaRPr lang="cs-CZ" b="1" i="1" dirty="0">
              <a:solidFill>
                <a:srgbClr val="80000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endParaRPr lang="cs-CZ" b="1" i="1" dirty="0" smtClean="0">
              <a:solidFill>
                <a:srgbClr val="80000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endParaRPr lang="cs-CZ" b="1" i="1" dirty="0"/>
          </a:p>
          <a:p>
            <a:pPr marL="285750" indent="-285750">
              <a:buFont typeface="Wingdings" pitchFamily="2" charset="2"/>
              <a:buChar char="q"/>
            </a:pPr>
            <a:endParaRPr lang="cs-CZ" b="1" dirty="0"/>
          </a:p>
        </p:txBody>
      </p:sp>
      <p:pic>
        <p:nvPicPr>
          <p:cNvPr id="1027" name="Picture 3" descr="C:\Users\homolova\AppData\Local\Microsoft\Windows\Temporary Internet Files\Content.IE5\O4PZIY3K\MC9002341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9363">
            <a:off x="3451589" y="3281524"/>
            <a:ext cx="2425552" cy="172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064896" cy="1008112"/>
          </a:xfrm>
        </p:spPr>
        <p:txBody>
          <a:bodyPr>
            <a:normAutofit/>
          </a:bodyPr>
          <a:lstStyle/>
          <a:p>
            <a:pPr algn="ctr"/>
            <a:r>
              <a:rPr lang="cs-CZ" sz="2800" b="1" i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Řešení:</a:t>
            </a:r>
            <a:endParaRPr lang="cs-CZ" sz="2800" b="1" i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1" y="927177"/>
            <a:ext cx="4752529" cy="5526159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962253" y="776299"/>
            <a:ext cx="388843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itchFamily="2" charset="2"/>
              <a:buChar char="q"/>
            </a:pPr>
            <a:r>
              <a:rPr lang="cs-CZ" i="1" dirty="0" smtClean="0"/>
              <a:t>Mně </a:t>
            </a:r>
            <a:r>
              <a:rPr lang="cs-CZ" i="1" dirty="0"/>
              <a:t>se, mně se, mně </a:t>
            </a:r>
            <a:r>
              <a:rPr lang="cs-CZ" i="1" dirty="0" smtClean="0"/>
              <a:t>se,                    mně se všecko zdá,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         že moje milá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          je mi nevěrná.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          Modré </a:t>
            </a:r>
            <a:r>
              <a:rPr lang="cs-CZ" b="1" i="1" dirty="0" smtClean="0">
                <a:solidFill>
                  <a:srgbClr val="FF0000"/>
                </a:solidFill>
              </a:rPr>
              <a:t>očičky</a:t>
            </a:r>
            <a:r>
              <a:rPr lang="cs-CZ" i="1" dirty="0" smtClean="0"/>
              <a:t>,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          růže </a:t>
            </a:r>
            <a:r>
              <a:rPr lang="cs-CZ" b="1" i="1" dirty="0" smtClean="0">
                <a:solidFill>
                  <a:srgbClr val="FF0000"/>
                </a:solidFill>
              </a:rPr>
              <a:t>tvářičky</a:t>
            </a:r>
            <a:r>
              <a:rPr lang="cs-CZ" i="1" dirty="0" smtClean="0"/>
              <a:t>,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          bílé </a:t>
            </a:r>
            <a:r>
              <a:rPr lang="cs-CZ" b="1" i="1" dirty="0" smtClean="0">
                <a:solidFill>
                  <a:srgbClr val="FF0000"/>
                </a:solidFill>
              </a:rPr>
              <a:t>ručičky</a:t>
            </a:r>
            <a:r>
              <a:rPr lang="cs-CZ" i="1" dirty="0" smtClean="0"/>
              <a:t>, </a:t>
            </a:r>
          </a:p>
          <a:p>
            <a:pPr lvl="1"/>
            <a:r>
              <a:rPr lang="cs-CZ" i="1" dirty="0"/>
              <a:t> </a:t>
            </a:r>
            <a:r>
              <a:rPr lang="cs-CZ" i="1" dirty="0" smtClean="0"/>
              <a:t>      pěkné </a:t>
            </a:r>
            <a:r>
              <a:rPr lang="cs-CZ" b="1" i="1" dirty="0" smtClean="0">
                <a:solidFill>
                  <a:srgbClr val="FF0000"/>
                </a:solidFill>
              </a:rPr>
              <a:t>střevíčky.</a:t>
            </a:r>
            <a:endParaRPr lang="cs-CZ" b="1" i="1" dirty="0">
              <a:solidFill>
                <a:srgbClr val="FF0000"/>
              </a:solidFill>
            </a:endParaRPr>
          </a:p>
          <a:p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               </a:t>
            </a:r>
            <a:r>
              <a:rPr lang="cs-CZ" i="1" dirty="0" smtClean="0"/>
              <a:t>Mně </a:t>
            </a:r>
            <a:r>
              <a:rPr lang="cs-CZ" i="1" dirty="0"/>
              <a:t>se, mně se, mně </a:t>
            </a:r>
            <a:r>
              <a:rPr lang="cs-CZ" i="1" dirty="0" smtClean="0"/>
              <a:t>se,</a:t>
            </a:r>
            <a:endParaRPr lang="cs-CZ" i="1" dirty="0"/>
          </a:p>
          <a:p>
            <a:r>
              <a:rPr lang="cs-CZ" i="1" dirty="0"/>
              <a:t> </a:t>
            </a:r>
            <a:r>
              <a:rPr lang="cs-CZ" i="1" dirty="0" smtClean="0"/>
              <a:t>               mně </a:t>
            </a:r>
            <a:r>
              <a:rPr lang="cs-CZ" i="1" dirty="0"/>
              <a:t>se </a:t>
            </a:r>
            <a:r>
              <a:rPr lang="cs-CZ" i="1" dirty="0" smtClean="0"/>
              <a:t>všecko </a:t>
            </a:r>
            <a:r>
              <a:rPr lang="cs-CZ" i="1" dirty="0"/>
              <a:t>zdá, 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          že </a:t>
            </a:r>
            <a:r>
              <a:rPr lang="cs-CZ" b="1" i="1" dirty="0" smtClean="0">
                <a:solidFill>
                  <a:srgbClr val="FF0000"/>
                </a:solidFill>
              </a:rPr>
              <a:t>Andulka</a:t>
            </a:r>
            <a:r>
              <a:rPr lang="cs-CZ" i="1" dirty="0" smtClean="0"/>
              <a:t> bude má.</a:t>
            </a:r>
          </a:p>
          <a:p>
            <a:endParaRPr lang="cs-CZ" i="1" dirty="0" smtClean="0"/>
          </a:p>
          <a:p>
            <a:pPr marL="285750" indent="-285750">
              <a:buFont typeface="Wingdings" pitchFamily="2" charset="2"/>
              <a:buChar char="q"/>
            </a:pPr>
            <a:endParaRPr lang="cs-CZ" i="1" dirty="0"/>
          </a:p>
          <a:p>
            <a:pPr marL="742950" lvl="1" indent="-285750">
              <a:buFont typeface="Wingdings" pitchFamily="2" charset="2"/>
              <a:buChar char="q"/>
            </a:pPr>
            <a:r>
              <a:rPr lang="cs-CZ" b="1" i="1" dirty="0" smtClean="0">
                <a:solidFill>
                  <a:srgbClr val="FF0000"/>
                </a:solidFill>
              </a:rPr>
              <a:t>Sluníčko</a:t>
            </a:r>
            <a:r>
              <a:rPr lang="cs-CZ" i="1" dirty="0" smtClean="0"/>
              <a:t> za hory zachází,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           pusťte nás z roboty, rychtáři…</a:t>
            </a:r>
          </a:p>
          <a:p>
            <a:endParaRPr lang="cs-CZ" i="1" dirty="0"/>
          </a:p>
          <a:p>
            <a:pPr marL="742950" lvl="1" indent="-285750">
              <a:buFont typeface="Wingdings" pitchFamily="2" charset="2"/>
              <a:buChar char="q"/>
            </a:pPr>
            <a:r>
              <a:rPr lang="cs-CZ" i="1" dirty="0"/>
              <a:t>Prší, prší, jen se leje,</a:t>
            </a:r>
          </a:p>
          <a:p>
            <a:r>
              <a:rPr lang="cs-CZ" i="1" dirty="0"/>
              <a:t>                </a:t>
            </a:r>
            <a:r>
              <a:rPr lang="cs-CZ" i="1" dirty="0" smtClean="0"/>
              <a:t>kam</a:t>
            </a:r>
            <a:r>
              <a:rPr lang="cs-CZ" b="1" i="1" dirty="0"/>
              <a:t>,</a:t>
            </a:r>
            <a:r>
              <a:rPr lang="cs-CZ" b="1" i="1" dirty="0">
                <a:solidFill>
                  <a:srgbClr val="FF0000"/>
                </a:solidFill>
              </a:rPr>
              <a:t> koníčky</a:t>
            </a:r>
            <a:r>
              <a:rPr lang="cs-CZ" i="1" dirty="0"/>
              <a:t>, pojedeme…</a:t>
            </a:r>
          </a:p>
          <a:p>
            <a:pPr marL="742950" lvl="1" indent="-285750">
              <a:buFont typeface="Wingdings" pitchFamily="2" charset="2"/>
              <a:buChar char="q"/>
            </a:pPr>
            <a:endParaRPr lang="cs-CZ" i="1" dirty="0"/>
          </a:p>
          <a:p>
            <a:endParaRPr lang="cs-CZ" i="1" dirty="0" smtClean="0"/>
          </a:p>
          <a:p>
            <a:endParaRPr lang="cs-CZ" i="1" dirty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58877" y="776299"/>
            <a:ext cx="410337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2" indent="-285750">
              <a:buFont typeface="Wingdings" pitchFamily="2" charset="2"/>
              <a:buChar char="q"/>
            </a:pPr>
            <a:r>
              <a:rPr lang="cs-CZ" i="1" dirty="0"/>
              <a:t>Chovejte mě, má </a:t>
            </a:r>
            <a:r>
              <a:rPr lang="cs-CZ" b="1" i="1" dirty="0" smtClean="0">
                <a:solidFill>
                  <a:srgbClr val="FF0000"/>
                </a:solidFill>
              </a:rPr>
              <a:t>matičko</a:t>
            </a:r>
          </a:p>
          <a:p>
            <a:pPr marL="0" lvl="2"/>
            <a:r>
              <a:rPr lang="cs-CZ" i="1" dirty="0" smtClean="0"/>
              <a:t>      jako </a:t>
            </a:r>
            <a:r>
              <a:rPr lang="cs-CZ" i="1" dirty="0"/>
              <a:t>míšeňské </a:t>
            </a:r>
            <a:r>
              <a:rPr lang="cs-CZ" b="1" i="1" dirty="0" smtClean="0">
                <a:solidFill>
                  <a:srgbClr val="FF0000"/>
                </a:solidFill>
              </a:rPr>
              <a:t>jablíčko</a:t>
            </a:r>
            <a:r>
              <a:rPr lang="cs-CZ" i="1" dirty="0" smtClean="0"/>
              <a:t>,</a:t>
            </a:r>
          </a:p>
          <a:p>
            <a:pPr marL="0" lvl="2"/>
            <a:r>
              <a:rPr lang="cs-CZ" i="1" dirty="0" smtClean="0"/>
              <a:t>      chovejte </a:t>
            </a:r>
            <a:r>
              <a:rPr lang="cs-CZ" i="1" dirty="0"/>
              <a:t>mě, má </a:t>
            </a:r>
            <a:r>
              <a:rPr lang="cs-CZ" b="1" i="1" dirty="0" smtClean="0">
                <a:solidFill>
                  <a:srgbClr val="FF0000"/>
                </a:solidFill>
              </a:rPr>
              <a:t>matičko</a:t>
            </a:r>
          </a:p>
          <a:p>
            <a:pPr marL="0" lvl="2"/>
            <a:r>
              <a:rPr lang="cs-CZ" i="1" dirty="0" smtClean="0"/>
              <a:t>      </a:t>
            </a:r>
            <a:r>
              <a:rPr lang="cs-CZ" i="1" dirty="0"/>
              <a:t>jako z růže květ</a:t>
            </a:r>
            <a:r>
              <a:rPr lang="cs-CZ" i="1" dirty="0" smtClean="0"/>
              <a:t>.</a:t>
            </a:r>
          </a:p>
          <a:p>
            <a:pPr marL="0" lvl="2"/>
            <a:r>
              <a:rPr lang="cs-CZ" i="1" dirty="0" smtClean="0"/>
              <a:t>      A </a:t>
            </a:r>
            <a:r>
              <a:rPr lang="cs-CZ" i="1" dirty="0"/>
              <a:t>až vy mě </a:t>
            </a:r>
            <a:r>
              <a:rPr lang="cs-CZ" i="1" dirty="0" smtClean="0"/>
              <a:t>vychováte,</a:t>
            </a:r>
          </a:p>
          <a:p>
            <a:pPr marL="0" lvl="2"/>
            <a:r>
              <a:rPr lang="cs-CZ" i="1" dirty="0" smtClean="0"/>
              <a:t>      pak </a:t>
            </a:r>
            <a:r>
              <a:rPr lang="cs-CZ" i="1" dirty="0"/>
              <a:t>se na mě </a:t>
            </a:r>
            <a:r>
              <a:rPr lang="cs-CZ" i="1" dirty="0" smtClean="0"/>
              <a:t>podíváte, </a:t>
            </a:r>
          </a:p>
          <a:p>
            <a:pPr marL="0" lvl="2"/>
            <a:r>
              <a:rPr lang="cs-CZ" i="1" dirty="0" smtClean="0"/>
              <a:t>      jak </a:t>
            </a:r>
            <a:r>
              <a:rPr lang="cs-CZ" i="1" dirty="0"/>
              <a:t>mě bude pěkně </a:t>
            </a:r>
            <a:r>
              <a:rPr lang="cs-CZ" i="1" dirty="0" smtClean="0"/>
              <a:t>slušet</a:t>
            </a:r>
          </a:p>
          <a:p>
            <a:pPr marL="0" lvl="2"/>
            <a:r>
              <a:rPr lang="cs-CZ" i="1" dirty="0" smtClean="0"/>
              <a:t>      bílý </a:t>
            </a:r>
            <a:r>
              <a:rPr lang="cs-CZ" b="1" i="1" dirty="0" smtClean="0">
                <a:solidFill>
                  <a:srgbClr val="FF0000"/>
                </a:solidFill>
              </a:rPr>
              <a:t>kabátek</a:t>
            </a:r>
            <a:r>
              <a:rPr lang="cs-CZ" i="1" dirty="0" smtClean="0"/>
              <a:t>.</a:t>
            </a:r>
          </a:p>
          <a:p>
            <a:pPr marL="0" lvl="2"/>
            <a:endParaRPr lang="cs-CZ" i="1" dirty="0" smtClean="0"/>
          </a:p>
          <a:p>
            <a:pPr marL="285750" lvl="2" indent="-285750">
              <a:buFont typeface="Wingdings" pitchFamily="2" charset="2"/>
              <a:buChar char="q"/>
            </a:pPr>
            <a:endParaRPr lang="cs-CZ" b="1" i="1" dirty="0">
              <a:solidFill>
                <a:srgbClr val="FF0000"/>
              </a:solidFill>
            </a:endParaRPr>
          </a:p>
          <a:p>
            <a:pPr marL="285750" lvl="2" indent="-285750">
              <a:buFont typeface="Wingdings" pitchFamily="2" charset="2"/>
              <a:buChar char="q"/>
            </a:pPr>
            <a:r>
              <a:rPr lang="cs-CZ" b="1" i="1" dirty="0" smtClean="0">
                <a:solidFill>
                  <a:srgbClr val="FF0000"/>
                </a:solidFill>
              </a:rPr>
              <a:t>Travička</a:t>
            </a:r>
            <a:r>
              <a:rPr lang="cs-CZ" i="1" dirty="0" smtClean="0"/>
              <a:t> </a:t>
            </a:r>
            <a:r>
              <a:rPr lang="cs-CZ" i="1" dirty="0"/>
              <a:t>zelená</a:t>
            </a:r>
            <a:r>
              <a:rPr lang="cs-CZ" i="1" dirty="0" smtClean="0"/>
              <a:t>,</a:t>
            </a:r>
          </a:p>
          <a:p>
            <a:pPr marL="0" lvl="2"/>
            <a:r>
              <a:rPr lang="cs-CZ" i="1" dirty="0" smtClean="0"/>
              <a:t>      </a:t>
            </a:r>
            <a:r>
              <a:rPr lang="cs-CZ" i="1" dirty="0"/>
              <a:t>to je moje potěšení</a:t>
            </a:r>
            <a:r>
              <a:rPr lang="cs-CZ" i="1" dirty="0" smtClean="0"/>
              <a:t>,</a:t>
            </a:r>
          </a:p>
          <a:p>
            <a:pPr marL="0" lvl="2"/>
            <a:r>
              <a:rPr lang="cs-CZ" i="1" dirty="0" smtClean="0"/>
              <a:t>      </a:t>
            </a:r>
            <a:r>
              <a:rPr lang="cs-CZ" b="1" i="1" dirty="0" smtClean="0">
                <a:solidFill>
                  <a:srgbClr val="FF0000"/>
                </a:solidFill>
              </a:rPr>
              <a:t>travička</a:t>
            </a:r>
            <a:r>
              <a:rPr lang="cs-CZ" i="1" dirty="0" smtClean="0"/>
              <a:t> zelená,</a:t>
            </a:r>
          </a:p>
          <a:p>
            <a:pPr marL="0" lvl="2"/>
            <a:r>
              <a:rPr lang="cs-CZ" i="1" dirty="0" smtClean="0"/>
              <a:t>      to </a:t>
            </a:r>
            <a:r>
              <a:rPr lang="cs-CZ" i="1" dirty="0"/>
              <a:t>je moje </a:t>
            </a:r>
            <a:r>
              <a:rPr lang="cs-CZ" i="1" dirty="0" smtClean="0"/>
              <a:t>peřina.</a:t>
            </a:r>
          </a:p>
          <a:p>
            <a:pPr marL="0" lvl="2"/>
            <a:endParaRPr lang="cs-CZ" i="1" dirty="0" smtClean="0"/>
          </a:p>
          <a:p>
            <a:pPr marL="285750" lvl="2" indent="-285750">
              <a:buFont typeface="Wingdings" pitchFamily="2" charset="2"/>
              <a:buChar char="q"/>
            </a:pPr>
            <a:endParaRPr lang="cs-CZ" i="1" dirty="0"/>
          </a:p>
          <a:p>
            <a:pPr marL="285750" lvl="2" indent="-285750">
              <a:buFont typeface="Wingdings" pitchFamily="2" charset="2"/>
              <a:buChar char="q"/>
            </a:pPr>
            <a:r>
              <a:rPr lang="cs-CZ" i="1" dirty="0" smtClean="0"/>
              <a:t>Teče </a:t>
            </a:r>
            <a:r>
              <a:rPr lang="cs-CZ" i="1" dirty="0"/>
              <a:t>voda, </a:t>
            </a:r>
            <a:r>
              <a:rPr lang="cs-CZ" b="1" i="1" dirty="0">
                <a:solidFill>
                  <a:srgbClr val="FF0000"/>
                </a:solidFill>
              </a:rPr>
              <a:t>vodička</a:t>
            </a:r>
            <a:r>
              <a:rPr lang="cs-CZ" i="1" dirty="0"/>
              <a:t>, </a:t>
            </a:r>
            <a:r>
              <a:rPr lang="cs-CZ" i="1" dirty="0" smtClean="0"/>
              <a:t>voda, </a:t>
            </a:r>
            <a:r>
              <a:rPr lang="cs-CZ" b="1" i="1" dirty="0" smtClean="0">
                <a:solidFill>
                  <a:srgbClr val="FF0000"/>
                </a:solidFill>
              </a:rPr>
              <a:t>vodička</a:t>
            </a:r>
          </a:p>
          <a:p>
            <a:pPr marL="0" lvl="2"/>
            <a:r>
              <a:rPr lang="cs-CZ" i="1" dirty="0" smtClean="0"/>
              <a:t>      </a:t>
            </a:r>
            <a:r>
              <a:rPr lang="cs-CZ" i="1" dirty="0"/>
              <a:t>z hráze do </a:t>
            </a:r>
            <a:r>
              <a:rPr lang="cs-CZ" b="1" i="1" dirty="0">
                <a:solidFill>
                  <a:srgbClr val="FF0000"/>
                </a:solidFill>
              </a:rPr>
              <a:t>rybníčka</a:t>
            </a:r>
            <a:r>
              <a:rPr lang="cs-CZ" i="1" dirty="0"/>
              <a:t>….</a:t>
            </a:r>
          </a:p>
          <a:p>
            <a:pPr marL="0" lvl="2"/>
            <a:endParaRPr lang="cs-CZ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41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6480720" cy="1656184"/>
          </a:xfrm>
        </p:spPr>
        <p:txBody>
          <a:bodyPr/>
          <a:lstStyle/>
          <a:p>
            <a:pPr algn="ctr"/>
            <a:r>
              <a:rPr lang="cs-CZ" sz="2000" i="1" dirty="0" smtClean="0">
                <a:solidFill>
                  <a:srgbClr val="C00000"/>
                </a:solidFill>
              </a:rPr>
              <a:t>S</a:t>
            </a:r>
            <a:r>
              <a:rPr lang="cs-CZ" sz="1800" i="1" dirty="0" smtClean="0">
                <a:solidFill>
                  <a:srgbClr val="C00000"/>
                </a:solidFill>
              </a:rPr>
              <a:t>eřaď následující lidové písně v pořadí,</a:t>
            </a:r>
            <a:br>
              <a:rPr lang="cs-CZ" sz="1800" i="1" dirty="0" smtClean="0">
                <a:solidFill>
                  <a:srgbClr val="C00000"/>
                </a:solidFill>
              </a:rPr>
            </a:br>
            <a:r>
              <a:rPr lang="cs-CZ" sz="1800" i="1" dirty="0" smtClean="0">
                <a:solidFill>
                  <a:srgbClr val="C00000"/>
                </a:solidFill>
              </a:rPr>
              <a:t> jak provázely lidi životem </a:t>
            </a:r>
            <a:br>
              <a:rPr lang="cs-CZ" sz="1800" i="1" dirty="0" smtClean="0">
                <a:solidFill>
                  <a:srgbClr val="C00000"/>
                </a:solidFill>
              </a:rPr>
            </a:br>
            <a:r>
              <a:rPr lang="cs-CZ" sz="1800" i="1" dirty="0" smtClean="0">
                <a:solidFill>
                  <a:srgbClr val="C00000"/>
                </a:solidFill>
              </a:rPr>
              <a:t>od narození do smrti: </a:t>
            </a:r>
            <a:endParaRPr lang="cs-CZ" sz="1800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2420888"/>
            <a:ext cx="4680520" cy="403244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Sivá holubičko 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Halí, </a:t>
            </a:r>
            <a:r>
              <a:rPr lang="cs-CZ" sz="2400" dirty="0" err="1" smtClean="0">
                <a:solidFill>
                  <a:schemeClr val="tx1"/>
                </a:solidFill>
              </a:rPr>
              <a:t>belí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Ach, synku, synku 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Lásko, bože, lásko 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Zasviť </a:t>
            </a:r>
            <a:r>
              <a:rPr lang="cs-CZ" sz="2400" dirty="0">
                <a:solidFill>
                  <a:schemeClr val="tx1"/>
                </a:solidFill>
              </a:rPr>
              <a:t>mi, ty slunko zlaté 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Když jsem husy pásala 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 Stará bába jede 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Zajíček </a:t>
            </a:r>
            <a:r>
              <a:rPr lang="cs-CZ" sz="2400" dirty="0">
                <a:solidFill>
                  <a:schemeClr val="tx1"/>
                </a:solidFill>
              </a:rPr>
              <a:t>v své jamce 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Tráva </a:t>
            </a:r>
            <a:r>
              <a:rPr lang="cs-CZ" sz="2400" dirty="0" smtClean="0">
                <a:solidFill>
                  <a:schemeClr val="tx1"/>
                </a:solidFill>
              </a:rPr>
              <a:t>neroste</a:t>
            </a:r>
            <a:endParaRPr lang="cs-CZ" sz="2400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940152" y="2893689"/>
            <a:ext cx="3635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Pracovní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Milostná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Škádlivá – starší manželé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Dětská hra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Vojenská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Ukolébavka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Svatební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Pohřební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Dětské 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povinnosti</a:t>
            </a:r>
          </a:p>
          <a:p>
            <a:pPr marL="285750" indent="-285750">
              <a:buFont typeface="Wingdings" pitchFamily="2" charset="2"/>
              <a:buChar char="q"/>
            </a:pPr>
            <a:endParaRPr lang="cs-CZ" dirty="0">
              <a:solidFill>
                <a:schemeClr val="bg2">
                  <a:lumMod val="50000"/>
                </a:schemeClr>
              </a:solidFill>
            </a:endParaRP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13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81481E-6 L -0.33333 0.0625 " pathEditMode="relative" ptsTypes="AA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33333E-6 C -0.00955 0.00139 -0.01927 0.00232 -0.02882 0.00394 C -0.03837 0.00556 -0.04688 0.01227 -0.05608 0.01412 C -0.06163 0.01528 -0.06719 0.01551 -0.07274 0.0162 C -0.08993 0.02153 -0.10729 0.02616 -0.12431 0.03241 C -0.13247 0.03542 -0.14306 0.04398 -0.15156 0.04445 C -0.17934 0.04583 -0.20712 0.04583 -0.2349 0.04653 C -0.23993 0.04861 -0.24202 0.05278 -0.24705 0.05463 C -0.26285 0.06042 -0.27934 0.06551 -0.29549 0.06875 C -0.29705 0.06945 -0.29861 0.06945 -0.3 0.0706 C -0.30122 0.07153 -0.30174 0.07407 -0.30313 0.07477 C -0.30556 0.07616 -0.30816 0.07593 -0.31077 0.07685 C -0.31233 0.07732 -0.31372 0.07801 -0.31528 0.0787 C -0.31684 0.0794 -0.31979 0.08079 -0.31979 0.08079 " pathEditMode="relative" ptsTypes="fffffffffffffA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C -0.01129 0.00162 -0.02587 0.00371 -0.03646 0.01019 C -0.0533 0.02037 -0.04254 0.0169 -0.05608 0.02014 C -0.06164 0.02315 -0.06702 0.02593 -0.07275 0.02824 C -0.08073 0.03889 -0.09202 0.0456 -0.10313 0.04861 C -0.11528 0.06482 -0.13212 0.06597 -0.14844 0.07269 C -0.1566 0.08009 -0.16771 0.08287 -0.17726 0.08681 C -0.18716 0.09607 -0.2007 0.09838 -0.21216 0.10301 C -0.21719 0.11019 -0.22327 0.10926 -0.23039 0.11111 C -0.24375 0.11482 -0.24601 0.11574 -0.26372 0.11713 C -0.26667 0.11852 -0.27049 0.11829 -0.27275 0.1213 C -0.27379 0.12269 -0.27466 0.12431 -0.27587 0.12523 C -0.28073 0.12847 -0.28611 0.13009 -0.29098 0.13334 C -0.29775 0.14306 -0.30382 0.1544 -0.31216 0.16158 C -0.31355 0.16713 -0.31667 0.17778 -0.3198 0.18195 C -0.32084 0.18334 -0.32275 0.1831 -0.32431 0.1838 C -0.33091 0.19306 -0.34132 0.21065 -0.35 0.21412 C -0.35139 0.21945 -0.35382 0.23079 -0.35764 0.23241 C -0.35921 0.2331 -0.36059 0.2338 -0.36216 0.23449 C -0.36372 0.23519 -0.36667 0.23634 -0.36667 0.23634 " pathEditMode="relative" ptsTypes="fffffffffffffffffffA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07407E-6 C -0.00312 0.00625 -0.00712 0.00834 -0.01059 0.01412 C -0.0118 0.01597 -0.01232 0.01852 -0.01371 0.02014 C -0.01632 0.02292 -0.02396 0.02616 -0.02725 0.02824 C -0.03229 0.03148 -0.03403 0.03588 -0.03941 0.0382 C -0.046 0.04699 -0.0526 0.05116 -0.06059 0.05648 C -0.06545 0.05972 -0.06788 0.06574 -0.07274 0.06852 C -0.0783 0.07176 -0.08524 0.07616 -0.09097 0.07871 C -0.09548 0.08472 -0.09843 0.0882 -0.10451 0.09074 C -0.10937 0.09514 -0.11545 0.10255 -0.12118 0.10486 C -0.12673 0.11065 -0.13003 0.11204 -0.13646 0.11505 C -0.14305 0.12385 -0.15295 0.1301 -0.16215 0.13334 C -0.16597 0.1382 -0.16927 0.14097 -0.1743 0.14329 C -0.18177 0.15371 -0.17205 0.14144 -0.18194 0.14931 C -0.19288 0.15787 -0.17587 0.14954 -0.18941 0.15556 C -0.19253 0.15695 -0.19548 0.1581 -0.19861 0.15949 C -0.20017 0.16019 -0.20312 0.16158 -0.20312 0.16158 C -0.21319 0.17153 -0.22291 0.17709 -0.23489 0.18172 C -0.24271 0.18472 -0.24392 0.18773 -0.25312 0.18982 C -0.25764 0.1919 -0.26215 0.19375 -0.26666 0.19584 C -0.27048 0.20093 -0.27378 0.20162 -0.27882 0.20394 C -0.28507 0.21181 -0.29479 0.22222 -0.30312 0.22616 C -0.30486 0.22986 -0.30746 0.23264 -0.3092 0.23635 C -0.31475 0.24885 -0.30607 0.23658 -0.31371 0.2463 C -0.31597 0.25764 -0.31389 0.26482 -0.32274 0.26852 C -0.32448 0.26181 -0.32587 0.2625 -0.32274 0.2625 " pathEditMode="relative" ptsTypes="fffffffffffffffffffffffffA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9.62963E-6 C -0.00416 0.01621 -0.01215 0.01783 -0.0243 0.02014 C -0.03159 0.02501 -0.0342 0.02894 -0.04236 0.03218 C -0.04652 0.03774 -0.05191 0.04051 -0.05764 0.04237 C -0.06215 0.04376 -0.07118 0.0463 -0.07118 0.0463 C -0.07968 0.05209 -0.08784 0.05811 -0.09687 0.06251 C -0.1 0.06389 -0.10607 0.06667 -0.10607 0.06667 C -0.11475 0.07825 -0.10573 0.06852 -0.11823 0.07477 C -0.14079 0.08612 -0.11996 0.08056 -0.14097 0.08473 C -0.15173 0.09445 -0.14652 0.09167 -0.15607 0.09491 C -0.16076 0.09908 -0.16284 0.10278 -0.16823 0.10487 C -0.17552 0.11505 -0.1868 0.11922 -0.19392 0.12917 C -0.20121 0.13959 -0.20989 0.14862 -0.21823 0.15741 C -0.22187 0.16135 -0.22413 0.16713 -0.22882 0.16968 C -0.23698 0.17431 -0.23264 0.16899 -0.23941 0.17362 C -0.25 0.18102 -0.23802 0.17547 -0.24843 0.17963 C -0.26423 0.19422 -0.24236 0.17477 -0.25764 0.18588 C -0.27066 0.19538 -0.2743 0.20093 -0.28941 0.20394 C -0.30104 0.20926 -0.29548 0.20649 -0.30607 0.21204 C -0.30555 0.21551 -0.30451 0.21876 -0.30451 0.22223 C -0.30451 0.23264 -0.31736 0.23936 -0.32118 0.24445 C -0.32586 0.2507 -0.32777 0.25394 -0.33333 0.25857 C -0.33524 0.26019 -0.33732 0.26135 -0.33941 0.26251 C -0.34236 0.26413 -0.34843 0.26667 -0.34843 0.26667 C -0.35295 0.27223 -0.35764 0.27709 -0.36215 0.28264 C -0.3651 0.29607 -0.37204 0.29514 -0.38177 0.297 C -0.37656 0.29908 -0.37274 0.30255 -0.36823 0.30487 C -0.35034 0.31366 -0.36684 0.30255 -0.35764 0.30903 L -0.37274 0.297 " pathEditMode="relative" ptsTypes="fffffffffffffffffffffffffffAA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7 L -0.44393 -0.20602 " pathEditMode="relative" ptsTypes="AA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38177 -0.29699 " pathEditMode="relative" ptsTypes="AA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5.55556E-6 L -0.25295 -0.09698 " pathEditMode="relative" ptsTypes="AA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741E-7 L -0.29861 -0.06273 " pathEditMode="relative" ptsTypes="AA"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172200" cy="2130552"/>
          </a:xfrm>
        </p:spPr>
        <p:txBody>
          <a:bodyPr/>
          <a:lstStyle/>
          <a:p>
            <a:pPr algn="ctr"/>
            <a:r>
              <a:rPr lang="cs-CZ" sz="3600" i="1" dirty="0" smtClean="0">
                <a:solidFill>
                  <a:srgbClr val="C00000"/>
                </a:solidFill>
              </a:rPr>
              <a:t>Řešení:</a:t>
            </a:r>
            <a:endParaRPr lang="cs-CZ" sz="3600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43608" y="1700808"/>
            <a:ext cx="5976664" cy="4536504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chemeClr val="tx1"/>
                </a:solidFill>
              </a:rPr>
              <a:t>Halí, </a:t>
            </a:r>
            <a:r>
              <a:rPr lang="cs-CZ" sz="2400" b="1" dirty="0" err="1" smtClean="0">
                <a:solidFill>
                  <a:schemeClr val="tx1"/>
                </a:solidFill>
              </a:rPr>
              <a:t>belí</a:t>
            </a:r>
            <a:r>
              <a:rPr lang="cs-CZ" sz="2400" b="1" dirty="0" smtClean="0">
                <a:solidFill>
                  <a:schemeClr val="tx1"/>
                </a:solidFill>
              </a:rPr>
              <a:t> (ukolébavka)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chemeClr val="tx1"/>
                </a:solidFill>
              </a:rPr>
              <a:t>Zajíček </a:t>
            </a:r>
            <a:r>
              <a:rPr lang="cs-CZ" sz="2400" b="1" dirty="0">
                <a:solidFill>
                  <a:schemeClr val="tx1"/>
                </a:solidFill>
              </a:rPr>
              <a:t>v své jamce (dětská hra</a:t>
            </a:r>
            <a:r>
              <a:rPr lang="cs-CZ" sz="2400" b="1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chemeClr val="tx1"/>
                </a:solidFill>
              </a:rPr>
              <a:t>Když jsem husy pásala (dětské povinnosti)</a:t>
            </a:r>
            <a:endParaRPr lang="cs-CZ" sz="2400" b="1" dirty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b="1" dirty="0">
                <a:solidFill>
                  <a:schemeClr val="tx1"/>
                </a:solidFill>
              </a:rPr>
              <a:t>Ach, synku, synku (pracovní)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chemeClr val="tx1"/>
                </a:solidFill>
              </a:rPr>
              <a:t>Lásko, bože, lásko (milostná)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chemeClr val="tx1"/>
                </a:solidFill>
              </a:rPr>
              <a:t>Tráva </a:t>
            </a:r>
            <a:r>
              <a:rPr lang="cs-CZ" sz="2400" b="1" dirty="0">
                <a:solidFill>
                  <a:schemeClr val="tx1"/>
                </a:solidFill>
              </a:rPr>
              <a:t>neroste (vojenská)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b="1" dirty="0">
                <a:solidFill>
                  <a:schemeClr val="tx1"/>
                </a:solidFill>
              </a:rPr>
              <a:t>Sivá holubičko (svatební)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b="1" dirty="0">
                <a:solidFill>
                  <a:schemeClr val="tx1"/>
                </a:solidFill>
              </a:rPr>
              <a:t>Stará bába jede </a:t>
            </a:r>
            <a:r>
              <a:rPr lang="cs-CZ" sz="2400" b="1" dirty="0" smtClean="0">
                <a:solidFill>
                  <a:schemeClr val="tx1"/>
                </a:solidFill>
              </a:rPr>
              <a:t>(škádlivá – starší manželé)</a:t>
            </a:r>
            <a:endParaRPr lang="cs-CZ" sz="2400" b="1" dirty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b="1" dirty="0">
                <a:solidFill>
                  <a:schemeClr val="tx1"/>
                </a:solidFill>
              </a:rPr>
              <a:t>Zasviť mi, ty slunko zlaté (pohřební)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sz="2400" b="1" dirty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q"/>
            </a:pPr>
            <a:endParaRPr lang="cs-CZ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1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7992888" cy="4059832"/>
          </a:xfrm>
        </p:spPr>
        <p:txBody>
          <a:bodyPr>
            <a:noAutofit/>
          </a:bodyPr>
          <a:lstStyle/>
          <a:p>
            <a:pPr marL="857250" indent="-857250">
              <a:buFont typeface="Wingdings" pitchFamily="2" charset="2"/>
              <a:buChar char="q"/>
            </a:pPr>
            <a:r>
              <a:rPr lang="cs-CZ" sz="2800" b="1" dirty="0">
                <a:solidFill>
                  <a:schemeClr val="tx1"/>
                </a:solidFill>
              </a:rPr>
              <a:t>Lidová předpověď počasí</a:t>
            </a:r>
          </a:p>
          <a:p>
            <a:pPr marL="857250" indent="-857250">
              <a:buFont typeface="Wingdings" pitchFamily="2" charset="2"/>
              <a:buChar char="q"/>
            </a:pPr>
            <a:r>
              <a:rPr lang="cs-CZ" sz="2800" b="1" dirty="0" smtClean="0">
                <a:solidFill>
                  <a:schemeClr val="tx1"/>
                </a:solidFill>
              </a:rPr>
              <a:t>Předchůdce meteorologických pozorování</a:t>
            </a:r>
          </a:p>
          <a:p>
            <a:pPr marL="857250" indent="-857250">
              <a:buFont typeface="Wingdings" pitchFamily="2" charset="2"/>
              <a:buChar char="q"/>
            </a:pPr>
            <a:r>
              <a:rPr lang="cs-CZ" sz="2800" b="1" dirty="0">
                <a:solidFill>
                  <a:schemeClr val="tx1"/>
                </a:solidFill>
              </a:rPr>
              <a:t>Dlouhodobá </a:t>
            </a:r>
            <a:r>
              <a:rPr lang="cs-CZ" sz="2800" b="1" dirty="0" smtClean="0">
                <a:solidFill>
                  <a:schemeClr val="tx1"/>
                </a:solidFill>
              </a:rPr>
              <a:t>( </a:t>
            </a:r>
            <a:r>
              <a:rPr lang="cs-CZ" sz="2400" b="1" dirty="0" smtClean="0">
                <a:solidFill>
                  <a:srgbClr val="FF0000"/>
                </a:solidFill>
              </a:rPr>
              <a:t>Leden jasný, roček krásný</a:t>
            </a:r>
            <a:r>
              <a:rPr lang="cs-CZ" sz="2400" b="1" dirty="0" smtClean="0">
                <a:solidFill>
                  <a:schemeClr val="tx1"/>
                </a:solidFill>
              </a:rPr>
              <a:t>)</a:t>
            </a:r>
          </a:p>
          <a:p>
            <a:pPr marL="857250" indent="-857250">
              <a:buFont typeface="Wingdings" pitchFamily="2" charset="2"/>
              <a:buChar char="q"/>
            </a:pPr>
            <a:r>
              <a:rPr lang="cs-CZ" sz="2800" b="1" dirty="0" smtClean="0">
                <a:solidFill>
                  <a:schemeClr val="tx1"/>
                </a:solidFill>
              </a:rPr>
              <a:t>Krátkodobá (</a:t>
            </a:r>
            <a:r>
              <a:rPr lang="pl-PL" sz="2400" b="1" dirty="0">
                <a:solidFill>
                  <a:srgbClr val="FF0000"/>
                </a:solidFill>
              </a:rPr>
              <a:t>Na Nový rok o slepičí </a:t>
            </a:r>
            <a:r>
              <a:rPr lang="pl-PL" sz="2400" b="1" dirty="0" smtClean="0">
                <a:solidFill>
                  <a:srgbClr val="FF0000"/>
                </a:solidFill>
              </a:rPr>
              <a:t>krok</a:t>
            </a:r>
            <a:r>
              <a:rPr lang="cs-CZ" sz="2800" b="1" dirty="0" smtClean="0">
                <a:solidFill>
                  <a:schemeClr val="tx1"/>
                </a:solidFill>
              </a:rPr>
              <a:t>)</a:t>
            </a:r>
          </a:p>
          <a:p>
            <a:pPr marL="857250" indent="-857250">
              <a:buFont typeface="Wingdings" pitchFamily="2" charset="2"/>
              <a:buChar char="q"/>
            </a:pPr>
            <a:r>
              <a:rPr lang="cs-CZ" sz="2800" b="1" dirty="0" smtClean="0">
                <a:solidFill>
                  <a:schemeClr val="tx1"/>
                </a:solidFill>
              </a:rPr>
              <a:t>Na určitý den </a:t>
            </a:r>
            <a:r>
              <a:rPr lang="cs-CZ" sz="3200" b="1" dirty="0" smtClean="0">
                <a:solidFill>
                  <a:schemeClr val="tx1"/>
                </a:solidFill>
              </a:rPr>
              <a:t>  (</a:t>
            </a:r>
            <a:r>
              <a:rPr lang="cs-CZ" sz="2400" b="1" dirty="0" smtClean="0">
                <a:solidFill>
                  <a:srgbClr val="FF0000"/>
                </a:solidFill>
              </a:rPr>
              <a:t>Na svatého Jiří vylézají hadi a štíři</a:t>
            </a:r>
            <a:r>
              <a:rPr lang="cs-CZ" sz="3200" b="1" dirty="0" smtClean="0">
                <a:solidFill>
                  <a:schemeClr val="tx1"/>
                </a:solidFill>
              </a:rPr>
              <a:t>)</a:t>
            </a:r>
            <a:endParaRPr lang="cs-CZ" sz="2800" b="1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q"/>
            </a:pP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1115616" y="548681"/>
            <a:ext cx="6048672" cy="936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i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Pranostika</a:t>
            </a:r>
            <a:endParaRPr lang="cs-CZ" sz="5400" b="1" i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8" name="Picture 4" descr="C:\Users\homolova\AppData\Local\Microsoft\Windows\Temporary Internet Files\Content.IE5\9S3725G8\MC90022919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556792"/>
            <a:ext cx="1539854" cy="146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homolova\AppData\Local\Microsoft\Windows\Temporary Internet Files\Content.IE5\PSBFHVVI\MC90023218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653136"/>
            <a:ext cx="1093641" cy="103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287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radeshow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471</TotalTime>
  <Words>887</Words>
  <Application>Microsoft Office PowerPoint</Application>
  <PresentationFormat>Předvádění na obrazovce (4:3)</PresentationFormat>
  <Paragraphs>169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Candara</vt:lpstr>
      <vt:lpstr>Times New Roman</vt:lpstr>
      <vt:lpstr>Wingdings</vt:lpstr>
      <vt:lpstr>Tradeshow</vt:lpstr>
      <vt:lpstr>Lidová slovesnost</vt:lpstr>
      <vt:lpstr>Co je lidová slovesnost?</vt:lpstr>
      <vt:lpstr>Žánry lidové slovesnosti:</vt:lpstr>
      <vt:lpstr>Lidová píseň</vt:lpstr>
      <vt:lpstr>Pro texty lidových písní jsou typická slova zdrobnělá. Najděte je:</vt:lpstr>
      <vt:lpstr>Řešení:</vt:lpstr>
      <vt:lpstr>Seřaď následující lidové písně v pořadí,  jak provázely lidi životem  od narození do smrti: </vt:lpstr>
      <vt:lpstr>Řešení:</vt:lpstr>
      <vt:lpstr>Pranostika</vt:lpstr>
      <vt:lpstr>Doplň a vysvětli známé pranostiky. Všimni si, že se často rýmují. Vyhledej datum:</vt:lpstr>
      <vt:lpstr>Řešení:</vt:lpstr>
      <vt:lpstr>Zdroje: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Lidová slovesnost</dc:title>
  <dc:creator>Jana Dobrá</dc:creator>
  <cp:lastModifiedBy>Učitel</cp:lastModifiedBy>
  <cp:revision>56</cp:revision>
  <dcterms:created xsi:type="dcterms:W3CDTF">2012-10-23T09:05:18Z</dcterms:created>
  <dcterms:modified xsi:type="dcterms:W3CDTF">2021-09-21T07:21:42Z</dcterms:modified>
</cp:coreProperties>
</file>