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CCE0"/>
    <a:srgbClr val="FFCD2D"/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9.11.2014, Dějepis   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43472" y="476672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FF00"/>
                </a:solidFill>
              </a:rPr>
              <a:t>Vznik svaté říše římské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1344" y="1124744"/>
            <a:ext cx="12000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 rozpadu franské říše (r.843)byla východofranská říše obydlena především </a:t>
            </a:r>
            <a:r>
              <a:rPr lang="cs-CZ" sz="3200" b="1" u="sng" dirty="0" smtClean="0"/>
              <a:t>germánským obyvatelstvem- nejmocnější vévodové – saský a bavorský</a:t>
            </a:r>
            <a:endParaRPr lang="cs-CZ" sz="2800" b="1" u="sng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2916233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Saská šlechta si zvolila saského vévodu Jindřicha I. Ptáčníka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(vládl r. 913-936)- podnikal výboje mezi Slovany, porazil </a:t>
            </a:r>
            <a:r>
              <a:rPr lang="cs-CZ" sz="3200" b="1" u="sng" dirty="0">
                <a:solidFill>
                  <a:srgbClr val="FFFF00"/>
                </a:solidFill>
              </a:rPr>
              <a:t>M</a:t>
            </a:r>
            <a:r>
              <a:rPr lang="cs-CZ" sz="3200" b="1" u="sng" dirty="0" smtClean="0">
                <a:solidFill>
                  <a:srgbClr val="FFFF00"/>
                </a:solidFill>
              </a:rPr>
              <a:t>aďary  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3352" y="4572417"/>
            <a:ext cx="11737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Jindřichův syn OTO I. ( 936-973) – chtěl sjednotit říši, opora-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cirkev</a:t>
            </a:r>
            <a:r>
              <a:rPr lang="cs-CZ" sz="3200" b="1" dirty="0" smtClean="0"/>
              <a:t>.  </a:t>
            </a:r>
            <a:endParaRPr lang="cs-CZ" sz="2800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44016" y="5661248"/>
            <a:ext cx="12000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Říšská církev byla podřízena místo papeži německým králům, kteří ji ochraňovali ale upevňovali tak i svou moc. Úpadek papežství to usnadňoval. 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4" y="404664"/>
            <a:ext cx="4275351" cy="576064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63352" y="630932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Jindřich I. Ptáčník dostává královskou korunu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7888" y="404664"/>
            <a:ext cx="3456384" cy="403244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591944" y="44371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Otto I. 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0296" y="438264"/>
            <a:ext cx="3240360" cy="3998848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9048328" y="44371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Otto II.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904656" y="479715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V mládí vynikal neobyčejnou silou, zpočátku měl sklony k bouřliváctví, díky své velké zbožnosti štědře rozdával, aniž by dodržoval míru, a prchal před dobrými radami. Teprve když se mu dostalo pokárání od mnohých, nasadil si uzdu chvályhodné ctnosti a vystupoval vznešeně...	</a:t>
            </a:r>
          </a:p>
          <a:p>
            <a:endParaRPr lang="cs-CZ" dirty="0"/>
          </a:p>
          <a:p>
            <a:r>
              <a:rPr lang="cs-CZ" dirty="0"/>
              <a:t>Dětmar z </a:t>
            </a:r>
            <a:r>
              <a:rPr lang="cs-CZ" dirty="0" err="1" smtClean="0"/>
              <a:t>Merseburku</a:t>
            </a:r>
            <a:r>
              <a:rPr lang="cs-CZ" dirty="0" smtClean="0"/>
              <a:t> –</a:t>
            </a:r>
            <a:r>
              <a:rPr lang="cs-CZ" dirty="0" err="1" smtClean="0"/>
              <a:t>katol.kněž</a:t>
            </a:r>
            <a:r>
              <a:rPr lang="cs-CZ" dirty="0" smtClean="0"/>
              <a:t>, kronikář r.975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6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548680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Významnými panovníky byli také Ottovi nástupci, </a:t>
            </a:r>
            <a:r>
              <a:rPr lang="cs-CZ" sz="3200" b="1" smtClean="0"/>
              <a:t>syn Otto </a:t>
            </a:r>
            <a:r>
              <a:rPr lang="cs-CZ" sz="3200" b="1" dirty="0" smtClean="0"/>
              <a:t>II. (973-983) a vnuk Otto III. ( 955-1002)- </a:t>
            </a:r>
            <a:r>
              <a:rPr lang="cs-CZ" sz="3200" b="1" u="sng" dirty="0" smtClean="0">
                <a:solidFill>
                  <a:srgbClr val="FFFF00"/>
                </a:solidFill>
              </a:rPr>
              <a:t>OTTONSKÉ  OBDOBÍ.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1344" y="2204864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Otto I. porazil velký nájezd  Maďarů- </a:t>
            </a:r>
            <a:r>
              <a:rPr lang="cs-CZ" sz="3200" b="1" u="sng" dirty="0" smtClean="0">
                <a:solidFill>
                  <a:srgbClr val="FFFF00"/>
                </a:solidFill>
              </a:rPr>
              <a:t>s pomocí českých oddílů je porazil  v bitvě na řece Lechu u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Augšpurku</a:t>
            </a:r>
            <a:r>
              <a:rPr lang="cs-CZ" sz="3200" b="1" u="sng" dirty="0" smtClean="0">
                <a:solidFill>
                  <a:srgbClr val="FFFF00"/>
                </a:solidFill>
              </a:rPr>
              <a:t> r. 955</a:t>
            </a:r>
            <a:r>
              <a:rPr lang="cs-CZ" sz="3200" b="1" dirty="0" smtClean="0"/>
              <a:t>.</a:t>
            </a:r>
            <a:endParaRPr lang="cs-CZ" sz="32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1344" y="3933056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dirty="0"/>
              <a:t>O</a:t>
            </a:r>
            <a:r>
              <a:rPr lang="cs-CZ" sz="3200" b="1" dirty="0" smtClean="0"/>
              <a:t>tto I. porazil i  Polabské Slovany,</a:t>
            </a:r>
            <a:r>
              <a:rPr lang="cs-CZ" sz="3200" b="1" u="sng" dirty="0" smtClean="0"/>
              <a:t> ale nejvíce usiloval o severní Itálii – bohatá města.</a:t>
            </a:r>
            <a:endParaRPr lang="cs-CZ" sz="3200" b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1344" y="5373216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Italská města mezi sebou bojovala o moc – </a:t>
            </a:r>
            <a:r>
              <a:rPr lang="cs-CZ" sz="3200" b="1" u="sng" dirty="0" smtClean="0">
                <a:solidFill>
                  <a:srgbClr val="FFFF00"/>
                </a:solidFill>
              </a:rPr>
              <a:t>Otto I. </a:t>
            </a:r>
            <a:r>
              <a:rPr lang="cs-CZ" sz="3200" b="1" u="sng" dirty="0">
                <a:solidFill>
                  <a:srgbClr val="FFFF00"/>
                </a:solidFill>
              </a:rPr>
              <a:t>t</a:t>
            </a:r>
            <a:r>
              <a:rPr lang="cs-CZ" sz="3200" b="1" u="sng" dirty="0" smtClean="0">
                <a:solidFill>
                  <a:srgbClr val="FFFF00"/>
                </a:solidFill>
              </a:rPr>
              <a:t>oho využil a obsadil Řím – dosadil i papeže Jana XII.</a:t>
            </a:r>
            <a:r>
              <a:rPr lang="cs-CZ" sz="3200" b="1" dirty="0" smtClean="0"/>
              <a:t>(šlechta ho původně vyhnala).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548680"/>
            <a:ext cx="11784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Za to ho papež z vděčnosti jmenoval r. 962 římským císařem. </a:t>
            </a:r>
            <a:r>
              <a:rPr lang="cs-CZ" sz="3200" b="1" u="sng" dirty="0" smtClean="0"/>
              <a:t>O té doby každý kdo chce být zvolen císařem římským musí být nejprve</a:t>
            </a:r>
            <a:br>
              <a:rPr lang="cs-CZ" sz="3200" b="1" u="sng" dirty="0" smtClean="0"/>
            </a:br>
            <a:r>
              <a:rPr lang="cs-CZ" sz="3200" b="1" u="sng" dirty="0" smtClean="0"/>
              <a:t>  zvolen císařem německým (římským).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7150" y="2412177"/>
            <a:ext cx="12034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FF00"/>
                </a:solidFill>
              </a:rPr>
              <a:t>-  Korunovací Otty I. se  obnovila hodnost císaře. Území kterému vládl se nazývalo Svatá říše římská.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96688" y="4091588"/>
            <a:ext cx="1250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Následně vládl (r.973) Otto II.–pokračoval ve výbojích–zemřel v Římě na malárii r. 983.</a:t>
            </a:r>
            <a:r>
              <a:rPr lang="cs-CZ" sz="3200" b="1" dirty="0" smtClean="0"/>
              <a:t>Syn–Otta III. byly 4 roky–do dospělosti vládla za něj matka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5661248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-Snil o obnovení římské říše, které bude vládnout s papežem- nevyšlo (Francie a Anglie), zbytek Evropy včetně Čech zapojil pomocí křesťanství.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89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548680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 err="1">
                <a:solidFill>
                  <a:srgbClr val="FFFF00"/>
                </a:solidFill>
              </a:rPr>
              <a:t>Renovatio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r>
              <a:rPr lang="cs-CZ" sz="3200" b="1" u="sng" dirty="0" err="1">
                <a:solidFill>
                  <a:srgbClr val="FFFF00"/>
                </a:solidFill>
              </a:rPr>
              <a:t>Imperii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r>
              <a:rPr lang="cs-CZ" sz="3200" b="1" u="sng"/>
              <a:t>byl </a:t>
            </a:r>
            <a:r>
              <a:rPr lang="cs-CZ" sz="3200" b="1" u="sng" smtClean="0"/>
              <a:t>Ottův </a:t>
            </a:r>
            <a:r>
              <a:rPr lang="cs-CZ" sz="3200" b="1" u="sng" dirty="0"/>
              <a:t>program, jehož cílem bylo navázat nejen na karolinské ale i na římské tradice.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7150" y="2412177"/>
            <a:ext cx="12034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-Svůj plán začal uskutečňovat v roce 998 symbolickou cestou po Evropě. </a:t>
            </a:r>
            <a:r>
              <a:rPr lang="cs-CZ" sz="3200" b="1" u="sng" dirty="0"/>
              <a:t>V Hnězdně navštívil hrob biskupa Vojtěcha, svého přítele a zřídil zde hnězdenské arcibiskupství.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96688" y="4428401"/>
            <a:ext cx="1250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-V Římě zatím sílila nespokojenost s Otovou vládou. </a:t>
            </a:r>
            <a:r>
              <a:rPr lang="cs-CZ" sz="3200" b="1" u="sng" dirty="0">
                <a:solidFill>
                  <a:srgbClr val="FFFF00"/>
                </a:solidFill>
              </a:rPr>
              <a:t>V lednu roku 1002 v necelých dvaadvaceti letech císař Ota III. umírá.  </a:t>
            </a:r>
            <a:r>
              <a:rPr lang="cs-CZ" sz="3200" b="1" u="sng" dirty="0" smtClean="0">
                <a:solidFill>
                  <a:srgbClr val="FFFF00"/>
                </a:solidFill>
              </a:rPr>
              <a:t>Konec návratu římské ř.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5661248"/>
            <a:ext cx="1236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/>
              <a:t>Německá </a:t>
            </a:r>
            <a:r>
              <a:rPr lang="cs-CZ" sz="3200" b="1" u="sng" dirty="0"/>
              <a:t>knížata zvolila jako krále Jindřicha II</a:t>
            </a:r>
            <a:r>
              <a:rPr lang="cs-CZ" sz="3200" b="1" dirty="0"/>
              <a:t>., bavorského vévodu.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89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404664"/>
            <a:ext cx="4104456" cy="446449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51384" y="53012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OTTO  III.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95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1099</TotalTime>
  <Words>432</Words>
  <Application>Microsoft Office PowerPoint</Application>
  <PresentationFormat>Širokoúhlá obrazovka</PresentationFormat>
  <Paragraphs>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admin</cp:lastModifiedBy>
  <cp:revision>159</cp:revision>
  <dcterms:created xsi:type="dcterms:W3CDTF">2014-02-05T17:07:28Z</dcterms:created>
  <dcterms:modified xsi:type="dcterms:W3CDTF">2019-11-11T08:32:53Z</dcterms:modified>
</cp:coreProperties>
</file>