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39416" y="26064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92D050"/>
                </a:solidFill>
              </a:rPr>
              <a:t>Papežství a císařství </a:t>
            </a:r>
            <a:br>
              <a:rPr lang="cs-CZ" sz="3600" b="1" u="sng" dirty="0" smtClean="0">
                <a:solidFill>
                  <a:srgbClr val="92D050"/>
                </a:solidFill>
              </a:rPr>
            </a:br>
            <a:r>
              <a:rPr lang="cs-CZ" sz="3600" b="1" u="sng" dirty="0" smtClean="0">
                <a:solidFill>
                  <a:srgbClr val="92D050"/>
                </a:solidFill>
              </a:rPr>
              <a:t>BOJ O INVESTITURU</a:t>
            </a:r>
            <a:endParaRPr lang="cs-CZ" sz="3600" b="1" u="sng" dirty="0">
              <a:solidFill>
                <a:srgbClr val="92D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7.1.2015, Dějepis   7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77281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- 1073 byl zvolen kardinály ( nový papežský řád) papež  </a:t>
            </a:r>
            <a:r>
              <a:rPr lang="cs-CZ" sz="3200" b="1" u="sng" dirty="0" smtClean="0">
                <a:solidFill>
                  <a:srgbClr val="FFFF00"/>
                </a:solidFill>
              </a:rPr>
              <a:t>ŘEHOŘ VII.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  Byl příznivec reformy církve.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3371508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Byl drobné postavy, velmi silnou vůli. </a:t>
            </a:r>
            <a:r>
              <a:rPr lang="cs-CZ" sz="3200" b="1" u="sng" dirty="0" smtClean="0">
                <a:solidFill>
                  <a:srgbClr val="FFFF00"/>
                </a:solidFill>
              </a:rPr>
              <a:t>Zpřísnil poměry uvnitř církve,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prosazoval zákaz sňatků duchovních, </a:t>
            </a:r>
            <a:r>
              <a:rPr lang="cs-CZ" sz="3200" b="1" u="sng" smtClean="0">
                <a:solidFill>
                  <a:srgbClr val="FFFF00"/>
                </a:solidFill>
              </a:rPr>
              <a:t>prosazoval </a:t>
            </a:r>
            <a:r>
              <a:rPr lang="cs-CZ" sz="3200" b="1" u="sng" smtClean="0">
                <a:solidFill>
                  <a:srgbClr val="FFFF00"/>
                </a:solidFill>
              </a:rPr>
              <a:t> zákaz investitury</a:t>
            </a:r>
            <a:r>
              <a:rPr lang="cs-CZ" sz="3200" b="1" smtClean="0"/>
              <a:t>.</a:t>
            </a:r>
            <a:endParaRPr lang="cs-CZ" sz="3200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4883676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Poslední císař zasahující do volby duchovních byl Jindřich III., pak </a:t>
            </a:r>
            <a:r>
              <a:rPr lang="cs-CZ" sz="3200" b="1" u="sng" dirty="0" smtClean="0"/>
              <a:t>nastoupil 6 ti letý syn Jindřich IV., a papež prosadil investituru</a:t>
            </a:r>
            <a:r>
              <a:rPr lang="cs-CZ" sz="3200" b="1" dirty="0" smtClean="0"/>
              <a:t>. 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08720"/>
            <a:ext cx="11737304" cy="266429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927648" y="18864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ŘEHOŘ  VII: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689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9376" y="548680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Jindřich IV. </a:t>
            </a:r>
            <a:r>
              <a:rPr lang="cs-CZ" sz="3200" b="1" dirty="0"/>
              <a:t>s</a:t>
            </a:r>
            <a:r>
              <a:rPr lang="cs-CZ" sz="3200" b="1" dirty="0" smtClean="0"/>
              <a:t>e ujal vlády a osobně rozhodl o dosazení duchovních, </a:t>
            </a:r>
            <a:br>
              <a:rPr lang="cs-CZ" sz="3200" b="1" dirty="0" smtClean="0"/>
            </a:br>
            <a:r>
              <a:rPr lang="cs-CZ" sz="3200" b="1" dirty="0" smtClean="0"/>
              <a:t> papež Řehoř ho vyzval k odvolání. 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3352" y="5805264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63352" y="2204864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Jindřich IV. neuposlechl a prohlásil Řehoře VII. </a:t>
            </a:r>
            <a:r>
              <a:rPr lang="cs-CZ" sz="3200" b="1" u="sng" dirty="0">
                <a:solidFill>
                  <a:srgbClr val="FFFF00"/>
                </a:solidFill>
              </a:rPr>
              <a:t>z</a:t>
            </a:r>
            <a:r>
              <a:rPr lang="cs-CZ" sz="3200" b="1" u="sng" dirty="0" smtClean="0">
                <a:solidFill>
                  <a:srgbClr val="FFFF00"/>
                </a:solidFill>
              </a:rPr>
              <a:t>a sesazeného, ten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 ho uvrhl do klatby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789040"/>
            <a:ext cx="11809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Jindřich IV. musel žádat Řehoře VII. </a:t>
            </a:r>
            <a:r>
              <a:rPr lang="cs-CZ" sz="3200" b="1" dirty="0"/>
              <a:t>o</a:t>
            </a:r>
            <a:r>
              <a:rPr lang="cs-CZ" sz="3200" b="1" dirty="0" smtClean="0"/>
              <a:t> odpuštění – pokání – 3 dny</a:t>
            </a:r>
            <a:br>
              <a:rPr lang="cs-CZ" sz="3200" b="1" dirty="0" smtClean="0"/>
            </a:br>
            <a:r>
              <a:rPr lang="cs-CZ" sz="3200" b="1" dirty="0" smtClean="0"/>
              <a:t>  v </a:t>
            </a:r>
            <a:r>
              <a:rPr lang="cs-CZ" sz="3200" b="1" smtClean="0"/>
              <a:t>zimně před </a:t>
            </a:r>
            <a:r>
              <a:rPr lang="cs-CZ" sz="3200" b="1" dirty="0" smtClean="0"/>
              <a:t>branami hradu Canossa. Byl přijat zpátky do církve.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54452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Jindřich IV. papeže odvolal,</a:t>
            </a:r>
            <a:r>
              <a:rPr lang="cs-CZ" sz="3200" b="1" u="sng" dirty="0" smtClean="0">
                <a:solidFill>
                  <a:srgbClr val="FFFF00"/>
                </a:solidFill>
              </a:rPr>
              <a:t> smír až r. 1122</a:t>
            </a:r>
            <a:r>
              <a:rPr lang="cs-CZ" sz="3200" b="1" dirty="0" smtClean="0"/>
              <a:t> za </a:t>
            </a:r>
            <a:r>
              <a:rPr lang="cs-CZ" sz="3200" b="1" smtClean="0"/>
              <a:t>vlády syna Jindřicha </a:t>
            </a:r>
            <a:r>
              <a:rPr lang="cs-CZ" sz="3200" b="1" dirty="0" smtClean="0"/>
              <a:t>V.</a:t>
            </a:r>
            <a:r>
              <a:rPr lang="cs-CZ" sz="3200" b="1" u="sng" dirty="0" smtClean="0">
                <a:solidFill>
                  <a:srgbClr val="FFFF00"/>
                </a:solidFill>
              </a:rPr>
              <a:t/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 ve městě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Wormsu</a:t>
            </a:r>
            <a:r>
              <a:rPr lang="cs-CZ" sz="3200" b="1" u="sng" dirty="0" smtClean="0">
                <a:solidFill>
                  <a:srgbClr val="FFFF00"/>
                </a:solidFill>
              </a:rPr>
              <a:t> – konkordát wormský – volba-papež, majetek-císař.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5" y="1052736"/>
            <a:ext cx="6120679" cy="51125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1385" y="332656"/>
            <a:ext cx="626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Papež Řehoř VII. a císař Jindřich IV. v Canosse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052736"/>
            <a:ext cx="4752528" cy="532859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04112" y="332656"/>
            <a:ext cx="508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Jindřich IV. (vlevo) a jeho syn Jindřich V. (vpravo)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5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285</TotalTime>
  <Words>153</Words>
  <Application>Microsoft Office PowerPoint</Application>
  <PresentationFormat>Širokoúhlá obrazovka</PresentationFormat>
  <Paragraphs>13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68</cp:revision>
  <dcterms:created xsi:type="dcterms:W3CDTF">2014-02-05T17:07:28Z</dcterms:created>
  <dcterms:modified xsi:type="dcterms:W3CDTF">2020-01-15T08:37:22Z</dcterms:modified>
</cp:coreProperties>
</file>