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6" r:id="rId2"/>
    <p:sldId id="257" r:id="rId3"/>
    <p:sldId id="287" r:id="rId4"/>
    <p:sldId id="288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51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CC74B-5394-4DEC-907D-A775CB00EB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B6E8B03-C8E3-4820-A0D8-EAC7D7324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E20020-9F53-4468-8325-90169BA9E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32AC-F8DD-47A4-9389-A44008A66103}" type="datetimeFigureOut">
              <a:rPr lang="cs-CZ" smtClean="0"/>
              <a:t>27.01.2021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0FDA5B-8276-4795-A2B6-19EE47546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13B58D-96B4-423B-AAA2-ED6405B7B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2C2D-1828-41B3-AB38-192E50140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645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E36206-6E3A-42D3-8FEA-05C39724F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9E42AA8-7E6B-44F6-8060-B6D8DE6FA4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796B60-E0B1-4167-9E3F-87911E5A9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32AC-F8DD-47A4-9389-A44008A66103}" type="datetimeFigureOut">
              <a:rPr lang="cs-CZ" smtClean="0"/>
              <a:t>27.01.2021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C67683-1654-4E85-A781-6944B81BA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382F64-CCE2-4E5A-AE58-EEEE4E241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2C2D-1828-41B3-AB38-192E50140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316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5F4ECB0-31C3-4EC6-A67B-03031D9044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4032514-0412-4D22-A934-D2E9BF3DF6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6208F3-D969-4AE0-97D3-E77FDFD59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32AC-F8DD-47A4-9389-A44008A66103}" type="datetimeFigureOut">
              <a:rPr lang="cs-CZ" smtClean="0"/>
              <a:t>27.01.2021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0FEFB0-3001-49D9-978B-1A9447E17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01C0E9-0E45-4D49-BC8A-CE5116F4A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2C2D-1828-41B3-AB38-192E50140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088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FBCF47-C542-4E1B-9DE3-9FE24D08B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DF77D1-38C1-4730-B70D-F04041429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A15AF3-048E-431F-80C1-9860DF73B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32AC-F8DD-47A4-9389-A44008A66103}" type="datetimeFigureOut">
              <a:rPr lang="cs-CZ" smtClean="0"/>
              <a:t>27.01.2021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17428B-5E53-41DE-B1FC-F6748A4E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B6B89A-AD92-43CB-B03D-D9FFC1CDD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2C2D-1828-41B3-AB38-192E50140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460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B23AF8-A6CF-4949-8F51-BC04EE2F7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51E8CCB-5E0F-49EF-B65A-D9A727821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9DCFF2-D5AA-41BD-BA5B-ECA9C391C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32AC-F8DD-47A4-9389-A44008A66103}" type="datetimeFigureOut">
              <a:rPr lang="cs-CZ" smtClean="0"/>
              <a:t>27.01.2021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9B6441-D8AE-411A-ACB3-4763EAE1B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646847-ED19-415E-AFB2-942FECBA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2C2D-1828-41B3-AB38-192E50140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091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D928B5-91D9-4357-8D62-545793A0B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BEDD65-60F5-4FA7-A045-5635ACB081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5769A79-B3DC-46FA-B6EF-DC4FBFFE00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10CDE5-76F0-4197-97F3-EB393E38A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32AC-F8DD-47A4-9389-A44008A66103}" type="datetimeFigureOut">
              <a:rPr lang="cs-CZ" smtClean="0"/>
              <a:t>27.01.2021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036A96-0A30-43E8-A13C-452D86B10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6FAE3E2-C058-4DB2-89F8-C68DA986C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2C2D-1828-41B3-AB38-192E50140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272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B84E38-CD11-4CC6-94E2-0090AB489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8FD4A9-D56A-4AFC-8DD0-791BD80F1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65AFF0-1205-4499-A37E-D073566A2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0F88B2A-8465-4F73-A782-5BE0439D3E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C9DD292-889D-4BD1-B6E1-FCA16C346F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AE2CD99-531B-4A4F-A294-BB806714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32AC-F8DD-47A4-9389-A44008A66103}" type="datetimeFigureOut">
              <a:rPr lang="cs-CZ" smtClean="0"/>
              <a:t>27.01.2021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14215CD-BA1A-4C60-A7E6-615B79F06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1DC24F6-FAAA-4EB5-AFF5-F733638A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2C2D-1828-41B3-AB38-192E50140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91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964F7C-3035-4142-B2DF-414EE8EE8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460D526-F16F-48B4-AE21-E51041968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32AC-F8DD-47A4-9389-A44008A66103}" type="datetimeFigureOut">
              <a:rPr lang="cs-CZ" smtClean="0"/>
              <a:t>27.01.2021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947EFAF-6139-45F7-A792-EC86897CD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D94CA3C-7435-4178-AAE5-DBD08EBDF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2C2D-1828-41B3-AB38-192E50140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871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6D4C028-EDF6-41CF-973D-27C42A1F0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32AC-F8DD-47A4-9389-A44008A66103}" type="datetimeFigureOut">
              <a:rPr lang="cs-CZ" smtClean="0"/>
              <a:t>27.01.2021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FF03E59-557A-4959-A5A2-1B41E0EB9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A9387BB-CA4A-47FF-B695-81B71B7AB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2C2D-1828-41B3-AB38-192E50140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64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0E84A1-91FA-486C-838F-BAAA270FF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19EA24-2C78-484E-A15C-50BBA7238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77FEF99-79AE-458D-B326-5A7D5930E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91000B-0512-441B-BCDE-8723D8566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32AC-F8DD-47A4-9389-A44008A66103}" type="datetimeFigureOut">
              <a:rPr lang="cs-CZ" smtClean="0"/>
              <a:t>27.01.2021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2EF4B8A-CB39-41C8-8690-213BB850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98F22A-B34F-44CD-9DF7-5B0ED812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2C2D-1828-41B3-AB38-192E50140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0273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9123FE-AE87-4A5E-8C30-C9F787FB4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E563A1A-0D9D-4329-911B-B1F4295E0C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F3C6560-52AD-48F5-B8B9-C1D457BA1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3FCF90-2461-45C7-BFAB-645950C97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32AC-F8DD-47A4-9389-A44008A66103}" type="datetimeFigureOut">
              <a:rPr lang="cs-CZ" smtClean="0"/>
              <a:t>27.01.2021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90BA2-1741-4077-886B-6C3CBCB99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F8B886-7391-4B9A-B301-162D0E237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2C2D-1828-41B3-AB38-192E50140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454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D1997BD-BBE7-41AE-9E6D-492C81524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C8D3E0C-0DC6-4450-8EE9-182AFB45E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0DEED9-F309-458B-8ECD-38879ED872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032AC-F8DD-47A4-9389-A44008A66103}" type="datetimeFigureOut">
              <a:rPr lang="cs-CZ" smtClean="0"/>
              <a:t>27.01.2021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3B6BF2-4710-4607-BA45-BDFB3400FF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1E2CB5-6093-4560-BDBB-6D0E03CB33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22C2D-1828-41B3-AB38-192E501400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97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67544" y="909824"/>
            <a:ext cx="7886700" cy="1325563"/>
          </a:xfrm>
        </p:spPr>
        <p:txBody>
          <a:bodyPr/>
          <a:lstStyle/>
          <a:p>
            <a:pPr eaLnBrk="1" hangingPunct="1"/>
            <a:r>
              <a:rPr lang="cs-CZ" altLang="cs-CZ" dirty="0"/>
              <a:t>Měření objemu těles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628650" y="1835785"/>
            <a:ext cx="7886700" cy="435133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	</a:t>
            </a:r>
            <a:r>
              <a:rPr lang="cs-CZ" altLang="cs-CZ" sz="4000" dirty="0"/>
              <a:t>                        Kvádr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>
              <a:buNone/>
            </a:pPr>
            <a:r>
              <a:rPr lang="cs-CZ" altLang="cs-CZ" dirty="0"/>
              <a:t>			  </a:t>
            </a:r>
          </a:p>
          <a:p>
            <a:pPr>
              <a:buNone/>
            </a:pPr>
            <a:endParaRPr lang="cs-CZ" altLang="cs-CZ" dirty="0"/>
          </a:p>
          <a:p>
            <a:pPr>
              <a:buNone/>
            </a:pPr>
            <a:r>
              <a:rPr lang="cs-CZ" altLang="cs-CZ" dirty="0"/>
              <a:t>				</a:t>
            </a:r>
            <a:r>
              <a:rPr lang="cs-CZ" altLang="cs-CZ" sz="3200" b="1" dirty="0"/>
              <a:t>       </a:t>
            </a:r>
            <a:r>
              <a:rPr lang="cs-CZ" altLang="cs-CZ" sz="3200" b="1" dirty="0">
                <a:solidFill>
                  <a:srgbClr val="FF0000"/>
                </a:solidFill>
              </a:rPr>
              <a:t>V = </a:t>
            </a:r>
            <a:r>
              <a:rPr lang="cs-CZ" altLang="cs-CZ" sz="3200" b="1" dirty="0" err="1">
                <a:solidFill>
                  <a:srgbClr val="FF0000"/>
                </a:solidFill>
              </a:rPr>
              <a:t>a·b·c</a:t>
            </a:r>
            <a:r>
              <a:rPr lang="cs-CZ" altLang="cs-CZ" sz="3200" b="1" dirty="0">
                <a:solidFill>
                  <a:srgbClr val="FF0000"/>
                </a:solidFill>
              </a:rPr>
              <a:t> [m³]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2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/>
              <a:t>                       </a:t>
            </a:r>
            <a:endParaRPr lang="cs-CZ" altLang="cs-CZ" dirty="0">
              <a:solidFill>
                <a:srgbClr val="FF0000"/>
              </a:solidFill>
            </a:endParaRPr>
          </a:p>
        </p:txBody>
      </p:sp>
      <p:pic>
        <p:nvPicPr>
          <p:cNvPr id="8196" name="Picture 2" descr="http://www.zsdobrichovice.cz/ukoly/matika/testy/image_m35_08/kvad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916832"/>
            <a:ext cx="2520280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0DD9DAB3-283B-45D4-8DA5-FE3C2CFED3BA}"/>
              </a:ext>
            </a:extLst>
          </p:cNvPr>
          <p:cNvSpPr txBox="1"/>
          <p:nvPr/>
        </p:nvSpPr>
        <p:spPr>
          <a:xfrm flipH="1">
            <a:off x="2699792" y="449169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Napište vše do sešitu</a:t>
            </a:r>
          </a:p>
        </p:txBody>
      </p:sp>
    </p:spTree>
    <p:extLst>
      <p:ext uri="{BB962C8B-B14F-4D97-AF65-F5344CB8AC3E}">
        <p14:creationId xmlns:p14="http://schemas.microsoft.com/office/powerpoint/2010/main" val="1505217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E12405E-A394-47E7-A9EA-85F51F7E011D}"/>
              </a:ext>
            </a:extLst>
          </p:cNvPr>
          <p:cNvSpPr txBox="1"/>
          <p:nvPr/>
        </p:nvSpPr>
        <p:spPr>
          <a:xfrm>
            <a:off x="2771800" y="361073"/>
            <a:ext cx="4823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Vypočítej objem kvádru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2909AEB-2A7C-4448-AFB1-2F5E6EBA9784}"/>
              </a:ext>
            </a:extLst>
          </p:cNvPr>
          <p:cNvSpPr txBox="1"/>
          <p:nvPr/>
        </p:nvSpPr>
        <p:spPr>
          <a:xfrm>
            <a:off x="1043608" y="1110061"/>
            <a:ext cx="14987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a = 1cm</a:t>
            </a:r>
          </a:p>
          <a:p>
            <a:r>
              <a:rPr lang="cs-CZ" sz="2400" dirty="0">
                <a:solidFill>
                  <a:srgbClr val="FF0000"/>
                </a:solidFill>
              </a:rPr>
              <a:t>b = 2cm</a:t>
            </a:r>
          </a:p>
          <a:p>
            <a:r>
              <a:rPr lang="cs-CZ" sz="2400" dirty="0">
                <a:solidFill>
                  <a:srgbClr val="FF0000"/>
                </a:solidFill>
              </a:rPr>
              <a:t>c = 3cm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460713E-F076-4103-AC3D-673A70FB74E3}"/>
              </a:ext>
            </a:extLst>
          </p:cNvPr>
          <p:cNvSpPr txBox="1"/>
          <p:nvPr/>
        </p:nvSpPr>
        <p:spPr>
          <a:xfrm>
            <a:off x="2597791" y="2517390"/>
            <a:ext cx="364998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100" dirty="0"/>
              <a:t>Zápis:    </a:t>
            </a:r>
            <a:r>
              <a:rPr lang="cs-CZ" sz="2100" b="1" dirty="0">
                <a:solidFill>
                  <a:srgbClr val="FF0000"/>
                </a:solidFill>
              </a:rPr>
              <a:t>V = </a:t>
            </a:r>
            <a:r>
              <a:rPr lang="cs-CZ" sz="2100" b="1" dirty="0" err="1">
                <a:solidFill>
                  <a:srgbClr val="FF0000"/>
                </a:solidFill>
              </a:rPr>
              <a:t>a.b.c</a:t>
            </a:r>
            <a:endParaRPr lang="cs-CZ" sz="2100" b="1" dirty="0">
              <a:solidFill>
                <a:srgbClr val="FF000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52156FC-A43E-4D5C-ADFE-45F1EB4D2A37}"/>
              </a:ext>
            </a:extLst>
          </p:cNvPr>
          <p:cNvSpPr txBox="1"/>
          <p:nvPr/>
        </p:nvSpPr>
        <p:spPr>
          <a:xfrm flipH="1">
            <a:off x="2051720" y="3175656"/>
            <a:ext cx="356997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dirty="0"/>
              <a:t>Dosadíme čísla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BAEDB88-11B7-49AA-8344-D797E157A27B}"/>
              </a:ext>
            </a:extLst>
          </p:cNvPr>
          <p:cNvSpPr txBox="1"/>
          <p:nvPr/>
        </p:nvSpPr>
        <p:spPr>
          <a:xfrm>
            <a:off x="3524251" y="3117948"/>
            <a:ext cx="19659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100" b="1" dirty="0">
                <a:solidFill>
                  <a:srgbClr val="FF0000"/>
                </a:solidFill>
              </a:rPr>
              <a:t>V = 1.2.3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9F032AF-6822-46A1-9E61-99D621CFBFEB}"/>
              </a:ext>
            </a:extLst>
          </p:cNvPr>
          <p:cNvSpPr txBox="1"/>
          <p:nvPr/>
        </p:nvSpPr>
        <p:spPr>
          <a:xfrm flipH="1">
            <a:off x="3558283" y="3740052"/>
            <a:ext cx="175260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100" b="1" dirty="0">
                <a:solidFill>
                  <a:srgbClr val="FF0000"/>
                </a:solidFill>
              </a:rPr>
              <a:t>V = 6 cm³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DAF89CA-A545-4F1E-B687-628A2F691B37}"/>
              </a:ext>
            </a:extLst>
          </p:cNvPr>
          <p:cNvSpPr txBox="1"/>
          <p:nvPr/>
        </p:nvSpPr>
        <p:spPr>
          <a:xfrm flipH="1">
            <a:off x="2693710" y="4941168"/>
            <a:ext cx="3870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Objem kvádru je 6 cm³ </a:t>
            </a:r>
          </a:p>
        </p:txBody>
      </p:sp>
      <p:pic>
        <p:nvPicPr>
          <p:cNvPr id="12" name="Picture 2" descr="http://www.zsdobrichovice.cz/ukoly/matika/testy/image_m35_08/kvadr.jpg">
            <a:extLst>
              <a:ext uri="{FF2B5EF4-FFF2-40B4-BE49-F238E27FC236}">
                <a16:creationId xmlns:a16="http://schemas.microsoft.com/office/drawing/2014/main" id="{433C7298-9C5B-4A52-88C3-41A7822A5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128" y="643797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713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E12405E-A394-47E7-A9EA-85F51F7E011D}"/>
              </a:ext>
            </a:extLst>
          </p:cNvPr>
          <p:cNvSpPr txBox="1"/>
          <p:nvPr/>
        </p:nvSpPr>
        <p:spPr>
          <a:xfrm>
            <a:off x="2771800" y="361073"/>
            <a:ext cx="4823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Vypočítej objem kvádru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2909AEB-2A7C-4448-AFB1-2F5E6EBA9784}"/>
              </a:ext>
            </a:extLst>
          </p:cNvPr>
          <p:cNvSpPr txBox="1"/>
          <p:nvPr/>
        </p:nvSpPr>
        <p:spPr>
          <a:xfrm>
            <a:off x="1043608" y="1110061"/>
            <a:ext cx="14987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a = 2 dm</a:t>
            </a:r>
          </a:p>
          <a:p>
            <a:r>
              <a:rPr lang="cs-CZ" sz="2400" dirty="0">
                <a:solidFill>
                  <a:srgbClr val="FF0000"/>
                </a:solidFill>
              </a:rPr>
              <a:t>b = 3 dm</a:t>
            </a:r>
          </a:p>
          <a:p>
            <a:r>
              <a:rPr lang="cs-CZ" sz="2400" dirty="0">
                <a:solidFill>
                  <a:srgbClr val="FF0000"/>
                </a:solidFill>
              </a:rPr>
              <a:t>c = 8 dm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460713E-F076-4103-AC3D-673A70FB74E3}"/>
              </a:ext>
            </a:extLst>
          </p:cNvPr>
          <p:cNvSpPr txBox="1"/>
          <p:nvPr/>
        </p:nvSpPr>
        <p:spPr>
          <a:xfrm>
            <a:off x="2597791" y="2517390"/>
            <a:ext cx="364998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100" dirty="0"/>
              <a:t>Zápis:     </a:t>
            </a:r>
            <a:r>
              <a:rPr lang="cs-CZ" sz="2100" b="1" dirty="0">
                <a:solidFill>
                  <a:srgbClr val="FF0000"/>
                </a:solidFill>
              </a:rPr>
              <a:t>V = </a:t>
            </a:r>
            <a:r>
              <a:rPr lang="cs-CZ" sz="2100" b="1" dirty="0" err="1">
                <a:solidFill>
                  <a:srgbClr val="FF0000"/>
                </a:solidFill>
              </a:rPr>
              <a:t>a.b.c</a:t>
            </a:r>
            <a:endParaRPr lang="cs-CZ" sz="2100" b="1" dirty="0">
              <a:solidFill>
                <a:srgbClr val="FF000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52156FC-A43E-4D5C-ADFE-45F1EB4D2A37}"/>
              </a:ext>
            </a:extLst>
          </p:cNvPr>
          <p:cNvSpPr txBox="1"/>
          <p:nvPr/>
        </p:nvSpPr>
        <p:spPr>
          <a:xfrm flipH="1">
            <a:off x="2051720" y="3175656"/>
            <a:ext cx="356997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dirty="0"/>
              <a:t>Dosadíme čísla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BAEDB88-11B7-49AA-8344-D797E157A27B}"/>
              </a:ext>
            </a:extLst>
          </p:cNvPr>
          <p:cNvSpPr txBox="1"/>
          <p:nvPr/>
        </p:nvSpPr>
        <p:spPr>
          <a:xfrm>
            <a:off x="3524251" y="3117948"/>
            <a:ext cx="19659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100" b="1" dirty="0">
                <a:solidFill>
                  <a:srgbClr val="FF0000"/>
                </a:solidFill>
              </a:rPr>
              <a:t>V = 2.3.8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9F032AF-6822-46A1-9E61-99D621CFBFEB}"/>
              </a:ext>
            </a:extLst>
          </p:cNvPr>
          <p:cNvSpPr txBox="1"/>
          <p:nvPr/>
        </p:nvSpPr>
        <p:spPr>
          <a:xfrm flipH="1">
            <a:off x="3558283" y="3740052"/>
            <a:ext cx="175260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100" b="1" dirty="0">
                <a:solidFill>
                  <a:srgbClr val="FF0000"/>
                </a:solidFill>
              </a:rPr>
              <a:t>V = 48 dm³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DAF89CA-A545-4F1E-B687-628A2F691B37}"/>
              </a:ext>
            </a:extLst>
          </p:cNvPr>
          <p:cNvSpPr txBox="1"/>
          <p:nvPr/>
        </p:nvSpPr>
        <p:spPr>
          <a:xfrm flipH="1">
            <a:off x="2693710" y="4941168"/>
            <a:ext cx="3870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Objem kvádru je 48 dm³ </a:t>
            </a:r>
          </a:p>
        </p:txBody>
      </p:sp>
      <p:pic>
        <p:nvPicPr>
          <p:cNvPr id="12" name="Picture 2" descr="http://www.zsdobrichovice.cz/ukoly/matika/testy/image_m35_08/kvadr.jpg">
            <a:extLst>
              <a:ext uri="{FF2B5EF4-FFF2-40B4-BE49-F238E27FC236}">
                <a16:creationId xmlns:a16="http://schemas.microsoft.com/office/drawing/2014/main" id="{433C7298-9C5B-4A52-88C3-41A7822A5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128" y="643797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130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E12405E-A394-47E7-A9EA-85F51F7E011D}"/>
              </a:ext>
            </a:extLst>
          </p:cNvPr>
          <p:cNvSpPr txBox="1"/>
          <p:nvPr/>
        </p:nvSpPr>
        <p:spPr>
          <a:xfrm>
            <a:off x="2771800" y="361073"/>
            <a:ext cx="4823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Vypočítej objem kvádru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2909AEB-2A7C-4448-AFB1-2F5E6EBA9784}"/>
              </a:ext>
            </a:extLst>
          </p:cNvPr>
          <p:cNvSpPr txBox="1"/>
          <p:nvPr/>
        </p:nvSpPr>
        <p:spPr>
          <a:xfrm>
            <a:off x="1043608" y="1110061"/>
            <a:ext cx="14987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a = 10 km</a:t>
            </a:r>
          </a:p>
          <a:p>
            <a:r>
              <a:rPr lang="cs-CZ" sz="2400" dirty="0">
                <a:solidFill>
                  <a:srgbClr val="FF0000"/>
                </a:solidFill>
              </a:rPr>
              <a:t>b = 4 km</a:t>
            </a:r>
          </a:p>
          <a:p>
            <a:r>
              <a:rPr lang="cs-CZ" sz="2400" dirty="0">
                <a:solidFill>
                  <a:srgbClr val="FF0000"/>
                </a:solidFill>
              </a:rPr>
              <a:t>c = 2 km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460713E-F076-4103-AC3D-673A70FB74E3}"/>
              </a:ext>
            </a:extLst>
          </p:cNvPr>
          <p:cNvSpPr txBox="1"/>
          <p:nvPr/>
        </p:nvSpPr>
        <p:spPr>
          <a:xfrm>
            <a:off x="2597791" y="2517390"/>
            <a:ext cx="364998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100" dirty="0"/>
              <a:t>Zápis:  </a:t>
            </a:r>
            <a:r>
              <a:rPr lang="cs-CZ" sz="2100" b="1" dirty="0">
                <a:solidFill>
                  <a:srgbClr val="FF0000"/>
                </a:solidFill>
              </a:rPr>
              <a:t>V = </a:t>
            </a:r>
            <a:r>
              <a:rPr lang="cs-CZ" sz="2100" b="1" dirty="0" err="1">
                <a:solidFill>
                  <a:srgbClr val="FF0000"/>
                </a:solidFill>
              </a:rPr>
              <a:t>a.b.c</a:t>
            </a:r>
            <a:endParaRPr lang="cs-CZ" sz="2100" b="1" dirty="0">
              <a:solidFill>
                <a:srgbClr val="FF000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52156FC-A43E-4D5C-ADFE-45F1EB4D2A37}"/>
              </a:ext>
            </a:extLst>
          </p:cNvPr>
          <p:cNvSpPr txBox="1"/>
          <p:nvPr/>
        </p:nvSpPr>
        <p:spPr>
          <a:xfrm flipH="1">
            <a:off x="2051720" y="3175656"/>
            <a:ext cx="356997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dirty="0"/>
              <a:t>Dosadíme čísla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BAEDB88-11B7-49AA-8344-D797E157A27B}"/>
              </a:ext>
            </a:extLst>
          </p:cNvPr>
          <p:cNvSpPr txBox="1"/>
          <p:nvPr/>
        </p:nvSpPr>
        <p:spPr>
          <a:xfrm>
            <a:off x="3524251" y="3117948"/>
            <a:ext cx="19659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100" b="1" dirty="0">
                <a:solidFill>
                  <a:srgbClr val="FF0000"/>
                </a:solidFill>
              </a:rPr>
              <a:t>V = 10 . 4 . 2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9F032AF-6822-46A1-9E61-99D621CFBFEB}"/>
              </a:ext>
            </a:extLst>
          </p:cNvPr>
          <p:cNvSpPr txBox="1"/>
          <p:nvPr/>
        </p:nvSpPr>
        <p:spPr>
          <a:xfrm flipH="1">
            <a:off x="3558283" y="3740052"/>
            <a:ext cx="175260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100" b="1" dirty="0">
                <a:solidFill>
                  <a:srgbClr val="FF0000"/>
                </a:solidFill>
              </a:rPr>
              <a:t>V = 80 km³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DAF89CA-A545-4F1E-B687-628A2F691B37}"/>
              </a:ext>
            </a:extLst>
          </p:cNvPr>
          <p:cNvSpPr txBox="1"/>
          <p:nvPr/>
        </p:nvSpPr>
        <p:spPr>
          <a:xfrm flipH="1">
            <a:off x="2693710" y="4941168"/>
            <a:ext cx="3870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Objem kvádru je 80 km³ </a:t>
            </a:r>
          </a:p>
        </p:txBody>
      </p:sp>
      <p:pic>
        <p:nvPicPr>
          <p:cNvPr id="12" name="Picture 2" descr="http://www.zsdobrichovice.cz/ukoly/matika/testy/image_m35_08/kvadr.jpg">
            <a:extLst>
              <a:ext uri="{FF2B5EF4-FFF2-40B4-BE49-F238E27FC236}">
                <a16:creationId xmlns:a16="http://schemas.microsoft.com/office/drawing/2014/main" id="{433C7298-9C5B-4A52-88C3-41A7822A5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128" y="643797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638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</TotalTime>
  <Words>145</Words>
  <Application>Microsoft Office PowerPoint</Application>
  <PresentationFormat>Předvádění na obrazovce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Motiv Office</vt:lpstr>
      <vt:lpstr>Měření objemu těles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kb</dc:creator>
  <cp:lastModifiedBy>Jarmila Elznicová</cp:lastModifiedBy>
  <cp:revision>67</cp:revision>
  <cp:lastPrinted>2018-02-21T09:38:57Z</cp:lastPrinted>
  <dcterms:created xsi:type="dcterms:W3CDTF">2012-03-12T21:08:33Z</dcterms:created>
  <dcterms:modified xsi:type="dcterms:W3CDTF">2021-01-27T15:16:17Z</dcterms:modified>
</cp:coreProperties>
</file>